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6"/>
  </p:notesMasterIdLst>
  <p:sldIdLst>
    <p:sldId id="355" r:id="rId2"/>
    <p:sldId id="256" r:id="rId3"/>
    <p:sldId id="312" r:id="rId4"/>
    <p:sldId id="286" r:id="rId5"/>
    <p:sldId id="292" r:id="rId6"/>
    <p:sldId id="314" r:id="rId7"/>
    <p:sldId id="285" r:id="rId8"/>
    <p:sldId id="315" r:id="rId9"/>
    <p:sldId id="316" r:id="rId10"/>
    <p:sldId id="317" r:id="rId11"/>
    <p:sldId id="318" r:id="rId12"/>
    <p:sldId id="319" r:id="rId13"/>
    <p:sldId id="353" r:id="rId14"/>
    <p:sldId id="323" r:id="rId15"/>
    <p:sldId id="321" r:id="rId16"/>
    <p:sldId id="351" r:id="rId17"/>
    <p:sldId id="352" r:id="rId18"/>
    <p:sldId id="325" r:id="rId19"/>
    <p:sldId id="324" r:id="rId20"/>
    <p:sldId id="354" r:id="rId21"/>
    <p:sldId id="327" r:id="rId22"/>
    <p:sldId id="328" r:id="rId23"/>
    <p:sldId id="334" r:id="rId24"/>
    <p:sldId id="335" r:id="rId25"/>
    <p:sldId id="332" r:id="rId26"/>
    <p:sldId id="290" r:id="rId27"/>
    <p:sldId id="320" r:id="rId28"/>
    <p:sldId id="313" r:id="rId29"/>
    <p:sldId id="322" r:id="rId30"/>
    <p:sldId id="337" r:id="rId31"/>
    <p:sldId id="338" r:id="rId32"/>
    <p:sldId id="336" r:id="rId33"/>
    <p:sldId id="339" r:id="rId34"/>
    <p:sldId id="340" r:id="rId35"/>
    <p:sldId id="341" r:id="rId36"/>
    <p:sldId id="342" r:id="rId37"/>
    <p:sldId id="343" r:id="rId38"/>
    <p:sldId id="345" r:id="rId39"/>
    <p:sldId id="344" r:id="rId40"/>
    <p:sldId id="346" r:id="rId41"/>
    <p:sldId id="347" r:id="rId42"/>
    <p:sldId id="348" r:id="rId43"/>
    <p:sldId id="349" r:id="rId44"/>
    <p:sldId id="296" r:id="rId4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FF33"/>
    <a:srgbClr val="CC66FF"/>
    <a:srgbClr val="CCFF66"/>
    <a:srgbClr val="006600"/>
    <a:srgbClr val="A16B35"/>
    <a:srgbClr val="00FF00"/>
    <a:srgbClr val="83CE08"/>
    <a:srgbClr val="FF9933"/>
    <a:srgbClr val="00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99" autoAdjust="0"/>
    <p:restoredTop sz="94660"/>
  </p:normalViewPr>
  <p:slideViewPr>
    <p:cSldViewPr>
      <p:cViewPr varScale="1">
        <p:scale>
          <a:sx n="45" d="100"/>
          <a:sy n="45" d="100"/>
        </p:scale>
        <p:origin x="-6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5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onstantia" pitchFamily="18" charset="0"/>
              </a:defRPr>
            </a:lvl1pPr>
          </a:lstStyle>
          <a:p>
            <a:endParaRPr lang="ru-RU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nstantia" pitchFamily="18" charset="0"/>
              </a:defRPr>
            </a:lvl1pPr>
          </a:lstStyle>
          <a:p>
            <a:fld id="{1156EF56-5C90-40C5-B567-E9A57863DDB5}" type="datetimeFigureOut">
              <a:rPr lang="ru-RU"/>
              <a:pPr/>
              <a:t>06.11.2014</a:t>
            </a:fld>
            <a:endParaRPr lang="ru-RU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onstantia" pitchFamily="18" charset="0"/>
              </a:defRPr>
            </a:lvl1pPr>
          </a:lstStyle>
          <a:p>
            <a:endParaRPr lang="ru-RU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nstantia" pitchFamily="18" charset="0"/>
              </a:defRPr>
            </a:lvl1pPr>
          </a:lstStyle>
          <a:p>
            <a:fld id="{554F2D7D-C490-44CA-A26A-03AFC6C71381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71FF8-BA42-4C63-8302-D4530DFBEBFD}" type="datetime1">
              <a:rPr lang="ru-RU"/>
              <a:pPr>
                <a:defRPr/>
              </a:pPr>
              <a:t>06.11.2014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6767E-4217-40F8-97B0-D97E9D67C8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D6097-6D9C-495A-AEDF-6A2A0059A875}" type="datetime1">
              <a:rPr lang="ru-RU"/>
              <a:pPr>
                <a:defRPr/>
              </a:pPr>
              <a:t>06.11.2014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BE7E7-8679-4195-B1C4-1C4B745AA4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00B22-C364-4C13-B525-A1FDDC7B1BE1}" type="datetime1">
              <a:rPr lang="ru-RU"/>
              <a:pPr>
                <a:defRPr/>
              </a:pPr>
              <a:t>06.11.2014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B4F95-A94D-4A0F-A1D3-9F7068620A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544B1-FEBA-41C5-8C21-04131DC118FA}" type="datetime1">
              <a:rPr lang="ru-RU"/>
              <a:pPr>
                <a:defRPr/>
              </a:pPr>
              <a:t>06.11.2014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314E9-8ED7-40EE-936C-147C554345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1046-D1FB-4496-A034-250223D5DF7B}" type="datetime1">
              <a:rPr lang="ru-RU"/>
              <a:pPr>
                <a:defRPr/>
              </a:pPr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05A87-EAA6-4BF0-916E-5FEC398D83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E695E-7F64-4D5E-A7DA-F0611279A9F6}" type="datetime1">
              <a:rPr lang="ru-RU"/>
              <a:pPr>
                <a:defRPr/>
              </a:pPr>
              <a:t>06.11.2014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F4FC5-5120-4EC5-9598-40EDA732C1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A4A29-EAB9-4A20-B096-E0697115D732}" type="datetime1">
              <a:rPr lang="ru-RU"/>
              <a:pPr>
                <a:defRPr/>
              </a:pPr>
              <a:t>06.11.2014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9D6FC-5922-47A3-B66F-622924F69D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E1945-8316-4BBF-A035-9C67AB01769A}" type="datetime1">
              <a:rPr lang="ru-RU"/>
              <a:pPr>
                <a:defRPr/>
              </a:pPr>
              <a:t>06.11.2014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06614-CD15-4D05-9D47-5C8664E7A8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55631-2F49-4650-AEF1-E7833E781826}" type="datetime1">
              <a:rPr lang="ru-RU"/>
              <a:pPr>
                <a:defRPr/>
              </a:pPr>
              <a:t>06.11.2014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EFEE9-B93F-4753-A27E-235FFB24E0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BCFE2-BC21-4FBA-A4E4-E56B2918B5E2}" type="datetime1">
              <a:rPr lang="ru-RU"/>
              <a:pPr>
                <a:defRPr/>
              </a:pPr>
              <a:t>06.11.2014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1F489-107F-44B7-91D7-A98E60FC81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E35B2-B023-4AE2-8954-6466736978B2}" type="datetime1">
              <a:rPr lang="ru-RU"/>
              <a:pPr>
                <a:defRPr/>
              </a:pPr>
              <a:t>06.11.2014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F1A79C-9BEF-4CD1-B8C4-67F8B5CAED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7614E2F-04F9-4D18-B5C1-860129303083}" type="datetime1">
              <a:rPr lang="ru-RU"/>
              <a:pPr>
                <a:defRPr/>
              </a:pPr>
              <a:t>06.11.2014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45C75"/>
                </a:solidFill>
                <a:latin typeface="Constantia" pitchFamily="18" charset="0"/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F9E0FF8-3CDB-4DD5-9047-8540601EBB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18" r:id="rId2"/>
    <p:sldLayoutId id="2147483720" r:id="rId3"/>
    <p:sldLayoutId id="2147483717" r:id="rId4"/>
    <p:sldLayoutId id="2147483716" r:id="rId5"/>
    <p:sldLayoutId id="2147483715" r:id="rId6"/>
    <p:sldLayoutId id="2147483714" r:id="rId7"/>
    <p:sldLayoutId id="2147483713" r:id="rId8"/>
    <p:sldLayoutId id="2147483721" r:id="rId9"/>
    <p:sldLayoutId id="2147483712" r:id="rId10"/>
    <p:sldLayoutId id="2147483711" r:id="rId11"/>
  </p:sldLayoutIdLst>
  <p:transition>
    <p:wipe/>
  </p:transition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hyperlink" Target="&#1042;&#1110;&#1076;&#1077;&#1086;&#1092;&#1110;&#1083;&#1100;&#1084;&#1080;/&#1057;%20&#1087;&#1086;&#1076;&#1087;&#1080;&#1089;&#1103;&#1084;&#1080;/&#1053;&#1086;&#1074;&#1110;&#1082;&#1086;&#1074;&#1072;.wmv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&#1060;&#1080;&#1083;&#1100;&#1084;_&#1074;&#1077;&#1088;&#1089;&#1080;&#1103;_1.wmv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hyperlink" Target="&#1042;&#1110;&#1076;&#1077;&#1086;&#1092;&#1110;&#1083;&#1100;&#1084;&#1080;/&#1057;%20&#1087;&#1086;&#1076;&#1087;&#1080;&#1089;&#1103;&#1084;&#1080;/&#1053;&#1086;&#1074;&#1110;&#1082;&#1086;&#1074;&#1072;.wmv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46767E-4217-40F8-97B0-D97E9D67C8C6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  <p:sp>
        <p:nvSpPr>
          <p:cNvPr id="5" name="32-конечная звезда 4"/>
          <p:cNvSpPr/>
          <p:nvPr/>
        </p:nvSpPr>
        <p:spPr>
          <a:xfrm rot="21035200">
            <a:off x="-9632" y="49909"/>
            <a:ext cx="9027647" cy="6740821"/>
          </a:xfrm>
          <a:prstGeom prst="star32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400" b="1" i="1" dirty="0" smtClean="0">
                <a:solidFill>
                  <a:schemeClr val="tx1"/>
                </a:solidFill>
              </a:rPr>
              <a:t>Вітаємо </a:t>
            </a:r>
            <a:r>
              <a:rPr lang="uk-UA" sz="4400" b="1" i="1" smtClean="0">
                <a:solidFill>
                  <a:schemeClr val="tx1"/>
                </a:solidFill>
              </a:rPr>
              <a:t>Вас </a:t>
            </a:r>
          </a:p>
          <a:p>
            <a:pPr algn="ctr"/>
            <a:r>
              <a:rPr lang="uk-UA" sz="4400" b="1" i="1" smtClean="0">
                <a:solidFill>
                  <a:schemeClr val="tx1"/>
                </a:solidFill>
              </a:rPr>
              <a:t>на </a:t>
            </a:r>
            <a:r>
              <a:rPr lang="uk-UA" sz="4400" b="1" i="1" dirty="0" smtClean="0">
                <a:solidFill>
                  <a:schemeClr val="tx1"/>
                </a:solidFill>
              </a:rPr>
              <a:t>семінарі-практикумі для резерву директорів району</a:t>
            </a:r>
            <a:endParaRPr lang="ru-RU" sz="44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лок-схема: альтернативный процесс 5"/>
          <p:cNvSpPr/>
          <p:nvPr/>
        </p:nvSpPr>
        <p:spPr>
          <a:xfrm>
            <a:off x="0" y="214290"/>
            <a:ext cx="9144000" cy="571504"/>
          </a:xfrm>
          <a:prstGeom prst="flowChartAlternateProcess">
            <a:avLst/>
          </a:prstGeom>
          <a:solidFill>
            <a:srgbClr val="CC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u="sng" dirty="0" smtClean="0"/>
              <a:t>ТЕМАТИЧНИЙ</a:t>
            </a:r>
            <a:r>
              <a:rPr lang="ru-RU" sz="2000" b="1" i="1" u="sng" dirty="0" smtClean="0"/>
              <a:t>  контроль</a:t>
            </a:r>
            <a:r>
              <a:rPr lang="ru-RU" sz="2000" i="1" u="sng" dirty="0" smtClean="0"/>
              <a:t> </a:t>
            </a:r>
            <a:r>
              <a:rPr lang="ru-RU" sz="2000" i="1" dirty="0" err="1" smtClean="0"/>
              <a:t>передбачає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контроль</a:t>
            </a:r>
            <a:r>
              <a:rPr lang="ru-RU" sz="2000" i="1" dirty="0" smtClean="0"/>
              <a:t> одного </a:t>
            </a:r>
            <a:r>
              <a:rPr lang="ru-RU" sz="2000" i="1" dirty="0" err="1" smtClean="0"/>
              <a:t>напрямку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роботи</a:t>
            </a:r>
            <a:r>
              <a:rPr lang="ru-RU" sz="2000" i="1" dirty="0" smtClean="0"/>
              <a:t>.</a:t>
            </a:r>
            <a:endParaRPr lang="ru-RU" sz="2000" b="1" dirty="0"/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6612268" y="4974918"/>
            <a:ext cx="2286016" cy="928694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i="1" dirty="0" smtClean="0">
                <a:solidFill>
                  <a:schemeClr val="tx1"/>
                </a:solidFill>
              </a:rPr>
              <a:t>Проблемно-узагальнюючий</a:t>
            </a:r>
            <a:endParaRPr lang="ru-RU" sz="2000" b="1" i="1" dirty="0">
              <a:solidFill>
                <a:schemeClr val="tx1"/>
              </a:solidFill>
            </a:endParaRP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3362316" y="5572140"/>
            <a:ext cx="2357454" cy="1000132"/>
          </a:xfrm>
          <a:prstGeom prst="flowChartAlternateProcess">
            <a:avLst/>
          </a:prstGeom>
          <a:solidFill>
            <a:srgbClr val="00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i="1" dirty="0" smtClean="0">
                <a:solidFill>
                  <a:schemeClr val="tx1"/>
                </a:solidFill>
              </a:rPr>
              <a:t>Предметно-узагальнюючий</a:t>
            </a:r>
            <a:endParaRPr lang="ru-RU" sz="2000" b="1" i="1" dirty="0">
              <a:solidFill>
                <a:schemeClr val="tx1"/>
              </a:solidFill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0" y="928670"/>
            <a:ext cx="9144000" cy="714380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i="1" u="sng" cap="all" dirty="0" err="1" smtClean="0">
                <a:solidFill>
                  <a:schemeClr val="tx1"/>
                </a:solidFill>
              </a:rPr>
              <a:t>Комплексний</a:t>
            </a:r>
            <a:r>
              <a:rPr lang="ru-RU" sz="2000" b="1" i="1" u="sng" cap="all" dirty="0" smtClean="0">
                <a:solidFill>
                  <a:schemeClr val="tx1"/>
                </a:solidFill>
              </a:rPr>
              <a:t> </a:t>
            </a:r>
            <a:r>
              <a:rPr lang="ru-RU" sz="2000" b="1" i="1" u="sng" dirty="0" smtClean="0">
                <a:solidFill>
                  <a:schemeClr val="tx1"/>
                </a:solidFill>
              </a:rPr>
              <a:t>(</a:t>
            </a:r>
            <a:r>
              <a:rPr lang="ru-RU" sz="2000" b="1" i="1" u="sng" dirty="0" err="1" smtClean="0">
                <a:solidFill>
                  <a:schemeClr val="tx1"/>
                </a:solidFill>
              </a:rPr>
              <a:t>системний</a:t>
            </a:r>
            <a:r>
              <a:rPr lang="ru-RU" sz="2000" b="1" i="1" dirty="0" smtClean="0">
                <a:solidFill>
                  <a:schemeClr val="tx1"/>
                </a:solidFill>
              </a:rPr>
              <a:t>) </a:t>
            </a:r>
            <a:r>
              <a:rPr lang="ru-RU" sz="2000" i="1" dirty="0" smtClean="0">
                <a:solidFill>
                  <a:schemeClr val="tx1"/>
                </a:solidFill>
              </a:rPr>
              <a:t>- </a:t>
            </a:r>
            <a:r>
              <a:rPr lang="ru-RU" sz="2000" i="1" dirty="0" err="1" smtClean="0">
                <a:solidFill>
                  <a:schemeClr val="tx1"/>
                </a:solidFill>
              </a:rPr>
              <a:t>це</a:t>
            </a:r>
            <a:r>
              <a:rPr lang="ru-RU" sz="2000" i="1" dirty="0" smtClean="0">
                <a:solidFill>
                  <a:schemeClr val="tx1"/>
                </a:solidFill>
              </a:rPr>
              <a:t> контроль  </a:t>
            </a:r>
            <a:r>
              <a:rPr lang="ru-RU" sz="2000" i="1" dirty="0" err="1" smtClean="0">
                <a:solidFill>
                  <a:schemeClr val="tx1"/>
                </a:solidFill>
              </a:rPr>
              <a:t>всієї</a:t>
            </a:r>
            <a:r>
              <a:rPr lang="ru-RU" sz="2000" i="1" dirty="0" smtClean="0">
                <a:solidFill>
                  <a:schemeClr val="tx1"/>
                </a:solidFill>
              </a:rPr>
              <a:t> </a:t>
            </a:r>
            <a:r>
              <a:rPr lang="ru-RU" sz="2000" i="1" dirty="0" err="1" smtClean="0">
                <a:solidFill>
                  <a:schemeClr val="tx1"/>
                </a:solidFill>
              </a:rPr>
              <a:t>системи</a:t>
            </a:r>
            <a:r>
              <a:rPr lang="ru-RU" sz="2000" i="1" dirty="0" smtClean="0">
                <a:solidFill>
                  <a:schemeClr val="tx1"/>
                </a:solidFill>
              </a:rPr>
              <a:t> </a:t>
            </a:r>
            <a:r>
              <a:rPr lang="ru-RU" sz="2000" i="1" dirty="0" err="1" smtClean="0">
                <a:solidFill>
                  <a:schemeClr val="tx1"/>
                </a:solidFill>
              </a:rPr>
              <a:t>роботи</a:t>
            </a:r>
            <a:r>
              <a:rPr lang="ru-RU" sz="2000" i="1" dirty="0" smtClean="0">
                <a:solidFill>
                  <a:schemeClr val="tx1"/>
                </a:solidFill>
              </a:rPr>
              <a:t> </a:t>
            </a:r>
            <a:r>
              <a:rPr lang="ru-RU" sz="2000" i="1" dirty="0" err="1" smtClean="0">
                <a:solidFill>
                  <a:schemeClr val="tx1"/>
                </a:solidFill>
              </a:rPr>
              <a:t>вчителя</a:t>
            </a:r>
            <a:r>
              <a:rPr lang="ru-RU" sz="2000" i="1" dirty="0" smtClean="0">
                <a:solidFill>
                  <a:schemeClr val="tx1"/>
                </a:solidFill>
              </a:rPr>
              <a:t> </a:t>
            </a:r>
            <a:r>
              <a:rPr lang="ru-RU" sz="2000" i="1" dirty="0" err="1" smtClean="0">
                <a:solidFill>
                  <a:schemeClr val="tx1"/>
                </a:solidFill>
              </a:rPr>
              <a:t>або</a:t>
            </a:r>
            <a:r>
              <a:rPr lang="ru-RU" sz="2000" i="1" dirty="0" smtClean="0">
                <a:solidFill>
                  <a:schemeClr val="tx1"/>
                </a:solidFill>
              </a:rPr>
              <a:t> </a:t>
            </a:r>
            <a:r>
              <a:rPr lang="ru-RU" sz="2000" i="1" dirty="0" err="1" smtClean="0">
                <a:solidFill>
                  <a:schemeClr val="tx1"/>
                </a:solidFill>
              </a:rPr>
              <a:t>всіх</a:t>
            </a:r>
            <a:r>
              <a:rPr lang="ru-RU" sz="2000" i="1" dirty="0" smtClean="0">
                <a:solidFill>
                  <a:schemeClr val="tx1"/>
                </a:solidFill>
              </a:rPr>
              <a:t> </a:t>
            </a:r>
            <a:r>
              <a:rPr lang="ru-RU" sz="2000" i="1" dirty="0" err="1" smtClean="0">
                <a:solidFill>
                  <a:schemeClr val="tx1"/>
                </a:solidFill>
              </a:rPr>
              <a:t>учителів</a:t>
            </a:r>
            <a:r>
              <a:rPr lang="ru-RU" sz="2000" i="1" dirty="0" smtClean="0">
                <a:solidFill>
                  <a:schemeClr val="tx1"/>
                </a:solidFill>
              </a:rPr>
              <a:t> </a:t>
            </a:r>
            <a:r>
              <a:rPr lang="ru-RU" sz="2000" i="1" dirty="0" err="1" smtClean="0">
                <a:solidFill>
                  <a:schemeClr val="tx1"/>
                </a:solidFill>
              </a:rPr>
              <a:t>школи</a:t>
            </a:r>
            <a:r>
              <a:rPr lang="ru-RU" sz="2000" i="1" dirty="0" smtClean="0">
                <a:solidFill>
                  <a:schemeClr val="tx1"/>
                </a:solidFill>
              </a:rPr>
              <a:t>.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0" y="1785926"/>
            <a:ext cx="9144000" cy="714380"/>
          </a:xfrm>
          <a:prstGeom prst="flowChartAlternateProces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u="sng" dirty="0" smtClean="0">
                <a:solidFill>
                  <a:srgbClr val="FFFF00"/>
                </a:solidFill>
              </a:rPr>
              <a:t>ПЕРСОНАЛЬНИЙ </a:t>
            </a:r>
            <a:r>
              <a:rPr lang="ru-RU" sz="2000" b="1" i="1" u="sng" dirty="0" smtClean="0">
                <a:solidFill>
                  <a:srgbClr val="FFFF00"/>
                </a:solidFill>
              </a:rPr>
              <a:t>контроль</a:t>
            </a:r>
            <a:r>
              <a:rPr lang="ru-RU" sz="2000" i="1" u="sng" dirty="0" smtClean="0">
                <a:solidFill>
                  <a:srgbClr val="FFFF00"/>
                </a:solidFill>
              </a:rPr>
              <a:t> </a:t>
            </a:r>
            <a:r>
              <a:rPr lang="ru-RU" sz="2000" i="1" dirty="0" smtClean="0">
                <a:solidFill>
                  <a:srgbClr val="FFFF00"/>
                </a:solidFill>
              </a:rPr>
              <a:t>- </a:t>
            </a:r>
            <a:r>
              <a:rPr lang="ru-RU" sz="2000" i="1" dirty="0" err="1" smtClean="0">
                <a:solidFill>
                  <a:srgbClr val="FFFF00"/>
                </a:solidFill>
              </a:rPr>
              <a:t>це</a:t>
            </a:r>
            <a:r>
              <a:rPr lang="ru-RU" sz="2000" i="1" dirty="0" smtClean="0">
                <a:solidFill>
                  <a:srgbClr val="FFFF00"/>
                </a:solidFill>
              </a:rPr>
              <a:t> </a:t>
            </a:r>
            <a:r>
              <a:rPr lang="ru-RU" sz="2000" i="1" dirty="0" err="1" smtClean="0">
                <a:solidFill>
                  <a:srgbClr val="FFFF00"/>
                </a:solidFill>
              </a:rPr>
              <a:t>контроль</a:t>
            </a:r>
            <a:r>
              <a:rPr lang="ru-RU" sz="2000" i="1" dirty="0" smtClean="0">
                <a:solidFill>
                  <a:srgbClr val="FFFF00"/>
                </a:solidFill>
              </a:rPr>
              <a:t> одного </a:t>
            </a:r>
            <a:r>
              <a:rPr lang="ru-RU" sz="2000" i="1" dirty="0" err="1" smtClean="0">
                <a:solidFill>
                  <a:srgbClr val="FFFF00"/>
                </a:solidFill>
              </a:rPr>
              <a:t>педпрацівника</a:t>
            </a:r>
            <a:r>
              <a:rPr lang="ru-RU" sz="2000" i="1" dirty="0" smtClean="0">
                <a:solidFill>
                  <a:srgbClr val="FFFF00"/>
                </a:solidFill>
              </a:rPr>
              <a:t>, </a:t>
            </a:r>
            <a:r>
              <a:rPr lang="ru-RU" sz="2000" i="1" dirty="0" err="1" smtClean="0">
                <a:solidFill>
                  <a:srgbClr val="FFFF00"/>
                </a:solidFill>
              </a:rPr>
              <a:t>або</a:t>
            </a:r>
            <a:r>
              <a:rPr lang="ru-RU" sz="2000" i="1" dirty="0" smtClean="0">
                <a:solidFill>
                  <a:srgbClr val="FFFF00"/>
                </a:solidFill>
              </a:rPr>
              <a:t> </a:t>
            </a:r>
            <a:r>
              <a:rPr lang="ru-RU" sz="2000" i="1" dirty="0" err="1" smtClean="0">
                <a:solidFill>
                  <a:srgbClr val="FFFF00"/>
                </a:solidFill>
              </a:rPr>
              <a:t>групи</a:t>
            </a:r>
            <a:r>
              <a:rPr lang="ru-RU" sz="2000" i="1" dirty="0" smtClean="0">
                <a:solidFill>
                  <a:srgbClr val="FFFF00"/>
                </a:solidFill>
              </a:rPr>
              <a:t> </a:t>
            </a:r>
            <a:r>
              <a:rPr lang="ru-RU" sz="2000" i="1" dirty="0" err="1" smtClean="0">
                <a:solidFill>
                  <a:srgbClr val="FFFF00"/>
                </a:solidFill>
              </a:rPr>
              <a:t>працівників</a:t>
            </a:r>
            <a:r>
              <a:rPr lang="ru-RU" sz="2000" i="1" dirty="0" smtClean="0">
                <a:solidFill>
                  <a:srgbClr val="FFFF00"/>
                </a:solidFill>
              </a:rPr>
              <a:t>.</a:t>
            </a:r>
            <a:endParaRPr lang="ru-RU" sz="2000" b="1" dirty="0">
              <a:solidFill>
                <a:srgbClr val="FFFF00"/>
              </a:solidFill>
            </a:endParaRPr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290482" y="4929198"/>
            <a:ext cx="2286016" cy="1000132"/>
          </a:xfrm>
          <a:prstGeom prst="flowChartAlternateProcess">
            <a:avLst/>
          </a:prstGeom>
          <a:solidFill>
            <a:srgbClr val="CC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i="1" dirty="0" smtClean="0">
                <a:solidFill>
                  <a:schemeClr val="tx1"/>
                </a:solidFill>
              </a:rPr>
              <a:t>Класно-узагальнюючий</a:t>
            </a:r>
            <a:endParaRPr lang="ru-RU" sz="2000" b="1" i="1" dirty="0">
              <a:solidFill>
                <a:schemeClr val="tx1"/>
              </a:solidFill>
            </a:endParaRPr>
          </a:p>
        </p:txBody>
      </p:sp>
      <p:sp>
        <p:nvSpPr>
          <p:cNvPr id="12" name="Блок-схема: альтернативный процесс 11"/>
          <p:cNvSpPr/>
          <p:nvPr/>
        </p:nvSpPr>
        <p:spPr>
          <a:xfrm>
            <a:off x="0" y="2643182"/>
            <a:ext cx="9144000" cy="500066"/>
          </a:xfrm>
          <a:prstGeom prst="flowChartAlternateProcess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u="sng" dirty="0" smtClean="0"/>
              <a:t>ГРУПОВИЙ </a:t>
            </a:r>
            <a:r>
              <a:rPr lang="ru-RU" sz="2000" b="1" i="1" u="sng" dirty="0" smtClean="0"/>
              <a:t>контроль </a:t>
            </a:r>
            <a:r>
              <a:rPr lang="ru-RU" sz="2000" i="1" dirty="0" smtClean="0"/>
              <a:t>- </a:t>
            </a:r>
            <a:r>
              <a:rPr lang="ru-RU" sz="2000" i="1" dirty="0" err="1" smtClean="0"/>
              <a:t>це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контроль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однорідної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групи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працівників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школи</a:t>
            </a:r>
            <a:endParaRPr lang="ru-RU" sz="2000" b="1" dirty="0"/>
          </a:p>
        </p:txBody>
      </p:sp>
      <p:sp>
        <p:nvSpPr>
          <p:cNvPr id="20" name="Блок-схема: перфолента 19">
            <a:hlinkClick r:id="rId4" action="ppaction://hlinkfile"/>
          </p:cNvPr>
          <p:cNvSpPr/>
          <p:nvPr/>
        </p:nvSpPr>
        <p:spPr>
          <a:xfrm>
            <a:off x="2571736" y="3429000"/>
            <a:ext cx="3929090" cy="1071570"/>
          </a:xfrm>
          <a:prstGeom prst="flowChartPunchedTape">
            <a:avLst/>
          </a:prstGeom>
          <a:solidFill>
            <a:srgbClr val="FF9933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tx1"/>
                </a:solidFill>
              </a:rPr>
              <a:t>Різновиди групового контролю</a:t>
            </a:r>
            <a:endParaRPr lang="ru-RU" sz="2000" b="1" dirty="0">
              <a:solidFill>
                <a:schemeClr val="tx1"/>
              </a:solidFill>
            </a:endParaRPr>
          </a:p>
        </p:txBody>
      </p:sp>
      <p:cxnSp>
        <p:nvCxnSpPr>
          <p:cNvPr id="21" name="Прямая со стрелкой 20"/>
          <p:cNvCxnSpPr>
            <a:stCxn id="20" idx="2"/>
            <a:endCxn id="11" idx="3"/>
          </p:cNvCxnSpPr>
          <p:nvPr/>
        </p:nvCxnSpPr>
        <p:spPr>
          <a:xfrm rot="5400000">
            <a:off x="3038465" y="3931447"/>
            <a:ext cx="1035851" cy="1959783"/>
          </a:xfrm>
          <a:prstGeom prst="straightConnector1">
            <a:avLst/>
          </a:prstGeom>
          <a:ln w="1016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20" idx="2"/>
            <a:endCxn id="7" idx="1"/>
          </p:cNvCxnSpPr>
          <p:nvPr/>
        </p:nvCxnSpPr>
        <p:spPr>
          <a:xfrm rot="16200000" flipH="1">
            <a:off x="5051348" y="3878345"/>
            <a:ext cx="1045852" cy="2075987"/>
          </a:xfrm>
          <a:prstGeom prst="straightConnector1">
            <a:avLst/>
          </a:prstGeom>
          <a:ln w="1016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20" idx="2"/>
            <a:endCxn id="8" idx="0"/>
          </p:cNvCxnSpPr>
          <p:nvPr/>
        </p:nvCxnSpPr>
        <p:spPr>
          <a:xfrm rot="16200000" flipH="1">
            <a:off x="3949299" y="4980395"/>
            <a:ext cx="1178727" cy="4762"/>
          </a:xfrm>
          <a:prstGeom prst="straightConnector1">
            <a:avLst/>
          </a:prstGeom>
          <a:ln w="1016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лок-схема: альтернативный процесс 5"/>
          <p:cNvSpPr/>
          <p:nvPr/>
        </p:nvSpPr>
        <p:spPr>
          <a:xfrm>
            <a:off x="0" y="214290"/>
            <a:ext cx="9144000" cy="571504"/>
          </a:xfrm>
          <a:prstGeom prst="flowChartAlternateProcess">
            <a:avLst/>
          </a:prstGeom>
          <a:solidFill>
            <a:srgbClr val="CC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u="sng" dirty="0" smtClean="0"/>
              <a:t>ЗАГАЛЬНО-ШКІЛЬНИЙ</a:t>
            </a:r>
            <a:r>
              <a:rPr lang="ru-RU" sz="2000" i="1" u="sng" dirty="0" smtClean="0"/>
              <a:t> </a:t>
            </a:r>
            <a:r>
              <a:rPr lang="ru-RU" sz="2000" b="1" i="1" u="sng" dirty="0" smtClean="0"/>
              <a:t>контроль</a:t>
            </a:r>
            <a:r>
              <a:rPr lang="ru-RU" sz="2000" i="1" u="sng" dirty="0" smtClean="0"/>
              <a:t> </a:t>
            </a:r>
            <a:r>
              <a:rPr lang="ru-RU" sz="2000" i="1" dirty="0" err="1" smtClean="0"/>
              <a:t>щоденний</a:t>
            </a:r>
            <a:r>
              <a:rPr lang="ru-RU" sz="2000" i="1" dirty="0" smtClean="0"/>
              <a:t> контроль</a:t>
            </a:r>
            <a:endParaRPr lang="ru-RU" sz="2000" b="1" dirty="0"/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0" y="4714884"/>
            <a:ext cx="9144000" cy="642942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u="sng" dirty="0" smtClean="0">
                <a:solidFill>
                  <a:schemeClr val="tx1"/>
                </a:solidFill>
              </a:rPr>
              <a:t>ПЛАНОВИЙ </a:t>
            </a:r>
            <a:r>
              <a:rPr lang="ru-RU" sz="2000" b="1" i="1" u="sng" dirty="0" smtClean="0">
                <a:solidFill>
                  <a:schemeClr val="tx1"/>
                </a:solidFill>
              </a:rPr>
              <a:t>контроль </a:t>
            </a:r>
            <a:r>
              <a:rPr lang="ru-RU" sz="2000" i="1" dirty="0" smtClean="0">
                <a:solidFill>
                  <a:schemeClr val="tx1"/>
                </a:solidFill>
              </a:rPr>
              <a:t>проводиться </a:t>
            </a:r>
            <a:r>
              <a:rPr lang="ru-RU" sz="2000" i="1" dirty="0" err="1" smtClean="0">
                <a:solidFill>
                  <a:schemeClr val="tx1"/>
                </a:solidFill>
              </a:rPr>
              <a:t>відповідно</a:t>
            </a:r>
            <a:r>
              <a:rPr lang="ru-RU" sz="2000" i="1" dirty="0" smtClean="0">
                <a:solidFill>
                  <a:schemeClr val="tx1"/>
                </a:solidFill>
              </a:rPr>
              <a:t> до плану </a:t>
            </a:r>
            <a:r>
              <a:rPr lang="ru-RU" sz="2000" i="1" dirty="0" err="1" smtClean="0">
                <a:solidFill>
                  <a:schemeClr val="tx1"/>
                </a:solidFill>
              </a:rPr>
              <a:t>роботи</a:t>
            </a:r>
            <a:r>
              <a:rPr lang="ru-RU" sz="2000" i="1" dirty="0" smtClean="0">
                <a:solidFill>
                  <a:schemeClr val="tx1"/>
                </a:solidFill>
              </a:rPr>
              <a:t> </a:t>
            </a:r>
            <a:r>
              <a:rPr lang="ru-RU" sz="2000" i="1" dirty="0" err="1" smtClean="0">
                <a:solidFill>
                  <a:schemeClr val="tx1"/>
                </a:solidFill>
              </a:rPr>
              <a:t>школи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0" y="5572140"/>
            <a:ext cx="9144000" cy="1000132"/>
          </a:xfrm>
          <a:prstGeom prst="flowChartAlternateProcess">
            <a:avLst/>
          </a:prstGeom>
          <a:solidFill>
            <a:srgbClr val="00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u="sng" dirty="0" smtClean="0">
                <a:solidFill>
                  <a:schemeClr val="tx1"/>
                </a:solidFill>
              </a:rPr>
              <a:t>ЕКСПЕРТНИЙ</a:t>
            </a:r>
            <a:r>
              <a:rPr lang="ru-RU" sz="2000" i="1" u="sng" dirty="0" smtClean="0">
                <a:solidFill>
                  <a:schemeClr val="tx1"/>
                </a:solidFill>
              </a:rPr>
              <a:t> </a:t>
            </a:r>
            <a:r>
              <a:rPr lang="ru-RU" sz="2000" b="1" i="1" u="sng" dirty="0" smtClean="0">
                <a:solidFill>
                  <a:schemeClr val="tx1"/>
                </a:solidFill>
              </a:rPr>
              <a:t>(</a:t>
            </a:r>
            <a:r>
              <a:rPr lang="ru-RU" sz="2000" b="1" i="1" u="sng" dirty="0" err="1" smtClean="0">
                <a:solidFill>
                  <a:schemeClr val="tx1"/>
                </a:solidFill>
              </a:rPr>
              <a:t>надзвичайний</a:t>
            </a:r>
            <a:r>
              <a:rPr lang="ru-RU" sz="2000" b="1" i="1" u="sng" dirty="0" smtClean="0">
                <a:solidFill>
                  <a:schemeClr val="tx1"/>
                </a:solidFill>
              </a:rPr>
              <a:t>) контроль </a:t>
            </a:r>
            <a:r>
              <a:rPr lang="ru-RU" sz="2000" i="1" dirty="0" smtClean="0">
                <a:solidFill>
                  <a:schemeClr val="tx1"/>
                </a:solidFill>
              </a:rPr>
              <a:t> проводиться при </a:t>
            </a:r>
            <a:r>
              <a:rPr lang="ru-RU" sz="2000" i="1" dirty="0" err="1" smtClean="0">
                <a:solidFill>
                  <a:schemeClr val="tx1"/>
                </a:solidFill>
              </a:rPr>
              <a:t>надзвичайному</a:t>
            </a:r>
            <a:r>
              <a:rPr lang="ru-RU" sz="2000" i="1" dirty="0" smtClean="0">
                <a:solidFill>
                  <a:schemeClr val="tx1"/>
                </a:solidFill>
              </a:rPr>
              <a:t> </a:t>
            </a:r>
            <a:r>
              <a:rPr lang="ru-RU" sz="2000" i="1" dirty="0" err="1" smtClean="0">
                <a:solidFill>
                  <a:schemeClr val="tx1"/>
                </a:solidFill>
              </a:rPr>
              <a:t>випадку</a:t>
            </a:r>
            <a:endParaRPr lang="ru-RU" sz="2000" b="1" i="1" dirty="0">
              <a:solidFill>
                <a:schemeClr val="tx1"/>
              </a:solidFill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0" y="928670"/>
            <a:ext cx="9144000" cy="714380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000" b="1" u="sng" dirty="0" smtClean="0">
                <a:solidFill>
                  <a:schemeClr val="tx1"/>
                </a:solidFill>
              </a:rPr>
              <a:t>ПОТОЧНИЙ </a:t>
            </a:r>
            <a:r>
              <a:rPr lang="uk-UA" sz="2000" b="1" i="1" u="sng" dirty="0" smtClean="0">
                <a:solidFill>
                  <a:schemeClr val="tx1"/>
                </a:solidFill>
              </a:rPr>
              <a:t>контроль</a:t>
            </a:r>
            <a:r>
              <a:rPr lang="uk-UA" sz="2000" i="1" u="sng" dirty="0" smtClean="0">
                <a:solidFill>
                  <a:schemeClr val="tx1"/>
                </a:solidFill>
              </a:rPr>
              <a:t> </a:t>
            </a:r>
            <a:r>
              <a:rPr lang="uk-UA" sz="2000" i="1" dirty="0" smtClean="0">
                <a:solidFill>
                  <a:schemeClr val="tx1"/>
                </a:solidFill>
              </a:rPr>
              <a:t>збір і аналіз щотижневої, щомісячної інформації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0" y="1857364"/>
            <a:ext cx="9144000" cy="857256"/>
          </a:xfrm>
          <a:prstGeom prst="flowChartAlternateProces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000" b="1" u="sng" dirty="0" smtClean="0"/>
              <a:t>ПІДСУМКОВИЙ</a:t>
            </a:r>
            <a:r>
              <a:rPr lang="uk-UA" sz="2000" i="1" u="sng" dirty="0" smtClean="0"/>
              <a:t> </a:t>
            </a:r>
            <a:r>
              <a:rPr lang="uk-UA" sz="2000" b="1" i="1" u="sng" dirty="0" smtClean="0"/>
              <a:t>контроль </a:t>
            </a:r>
            <a:r>
              <a:rPr lang="uk-UA" sz="2000" i="1" dirty="0" smtClean="0"/>
              <a:t>збір та аналіз підсумкової (річної, семестрової) інформації</a:t>
            </a:r>
            <a:endParaRPr lang="ru-RU" sz="2000" b="1" dirty="0"/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0" y="3857628"/>
            <a:ext cx="9144000" cy="642942"/>
          </a:xfrm>
          <a:prstGeom prst="flowChartAlternateProcess">
            <a:avLst/>
          </a:prstGeom>
          <a:solidFill>
            <a:srgbClr val="CC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u="sng" dirty="0" smtClean="0">
                <a:solidFill>
                  <a:schemeClr val="tx1"/>
                </a:solidFill>
              </a:rPr>
              <a:t>ОСНОВНИЙ</a:t>
            </a:r>
            <a:r>
              <a:rPr lang="ru-RU" sz="2000" i="1" u="sng" dirty="0" smtClean="0">
                <a:solidFill>
                  <a:schemeClr val="tx1"/>
                </a:solidFill>
              </a:rPr>
              <a:t> </a:t>
            </a:r>
            <a:r>
              <a:rPr lang="ru-RU" sz="2000" b="1" i="1" u="sng" dirty="0" smtClean="0">
                <a:solidFill>
                  <a:schemeClr val="tx1"/>
                </a:solidFill>
              </a:rPr>
              <a:t>контроль</a:t>
            </a:r>
            <a:r>
              <a:rPr lang="ru-RU" sz="2000" i="1" u="sng" dirty="0" smtClean="0">
                <a:solidFill>
                  <a:schemeClr val="tx1"/>
                </a:solidFill>
              </a:rPr>
              <a:t> </a:t>
            </a:r>
            <a:r>
              <a:rPr lang="ru-RU" sz="2000" i="1" dirty="0" smtClean="0">
                <a:solidFill>
                  <a:schemeClr val="tx1"/>
                </a:solidFill>
              </a:rPr>
              <a:t>- </a:t>
            </a:r>
            <a:r>
              <a:rPr lang="ru-RU" sz="2000" i="1" dirty="0" err="1" smtClean="0">
                <a:solidFill>
                  <a:schemeClr val="tx1"/>
                </a:solidFill>
              </a:rPr>
              <a:t>рішення</a:t>
            </a:r>
            <a:r>
              <a:rPr lang="ru-RU" sz="2000" i="1" dirty="0" smtClean="0">
                <a:solidFill>
                  <a:schemeClr val="tx1"/>
                </a:solidFill>
              </a:rPr>
              <a:t> </a:t>
            </a:r>
            <a:r>
              <a:rPr lang="ru-RU" sz="2000" i="1" dirty="0" err="1" smtClean="0">
                <a:solidFill>
                  <a:schemeClr val="tx1"/>
                </a:solidFill>
              </a:rPr>
              <a:t>провідних</a:t>
            </a:r>
            <a:r>
              <a:rPr lang="ru-RU" sz="2000" i="1" dirty="0" smtClean="0">
                <a:solidFill>
                  <a:schemeClr val="tx1"/>
                </a:solidFill>
              </a:rPr>
              <a:t> </a:t>
            </a:r>
            <a:r>
              <a:rPr lang="ru-RU" sz="2000" i="1" dirty="0" err="1" smtClean="0">
                <a:solidFill>
                  <a:schemeClr val="tx1"/>
                </a:solidFill>
              </a:rPr>
              <a:t>завдань</a:t>
            </a:r>
            <a:r>
              <a:rPr lang="ru-RU" sz="2000" i="1" dirty="0" smtClean="0">
                <a:solidFill>
                  <a:schemeClr val="tx1"/>
                </a:solidFill>
              </a:rPr>
              <a:t> </a:t>
            </a:r>
            <a:r>
              <a:rPr lang="ru-RU" sz="2000" i="1" dirty="0" err="1" smtClean="0">
                <a:solidFill>
                  <a:schemeClr val="tx1"/>
                </a:solidFill>
              </a:rPr>
              <a:t>школи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2" name="Блок-схема: альтернативный процесс 11"/>
          <p:cNvSpPr/>
          <p:nvPr/>
        </p:nvSpPr>
        <p:spPr>
          <a:xfrm>
            <a:off x="0" y="2928934"/>
            <a:ext cx="9144000" cy="714380"/>
          </a:xfrm>
          <a:prstGeom prst="flowChartAlternateProcess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000" b="1" u="sng" cap="all" dirty="0" smtClean="0"/>
              <a:t>Попереджувальний</a:t>
            </a:r>
            <a:r>
              <a:rPr lang="uk-UA" sz="2000" i="1" u="sng" dirty="0" smtClean="0"/>
              <a:t> </a:t>
            </a:r>
            <a:r>
              <a:rPr lang="uk-UA" sz="2000" b="1" i="1" u="sng" dirty="0" smtClean="0"/>
              <a:t>контроль </a:t>
            </a:r>
            <a:r>
              <a:rPr lang="uk-UA" sz="2000" i="1" dirty="0" smtClean="0"/>
              <a:t>спрямований на вирішення </a:t>
            </a:r>
            <a:r>
              <a:rPr lang="uk-UA" sz="2000" i="1" dirty="0" smtClean="0"/>
              <a:t>п</a:t>
            </a:r>
            <a:r>
              <a:rPr lang="ru-RU" sz="2000" i="1" dirty="0" smtClean="0"/>
              <a:t>е</a:t>
            </a:r>
            <a:r>
              <a:rPr lang="uk-UA" sz="2000" i="1" dirty="0" err="1" smtClean="0"/>
              <a:t>вних</a:t>
            </a:r>
            <a:r>
              <a:rPr lang="uk-UA" sz="2000" i="1" dirty="0" smtClean="0"/>
              <a:t> </a:t>
            </a:r>
            <a:r>
              <a:rPr lang="uk-UA" sz="2000" i="1" dirty="0" smtClean="0"/>
              <a:t>задач</a:t>
            </a:r>
            <a:endParaRPr lang="ru-RU" sz="2000" b="1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5E6B6E-9414-4172-8023-6FAE7B672905}" type="slidenum">
              <a:rPr lang="ru-RU"/>
              <a:pPr>
                <a:defRPr/>
              </a:pPr>
              <a:t>12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1214422"/>
            <a:ext cx="4572032" cy="2286016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48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Рішення </a:t>
            </a:r>
            <a:r>
              <a:rPr lang="uk-UA" sz="4800" b="1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внутрішкільного</a:t>
            </a:r>
            <a:r>
              <a:rPr lang="uk-UA" sz="48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uk-UA" sz="4800" b="1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конторлю</a:t>
            </a:r>
            <a:endParaRPr lang="ru-RU" sz="48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Облако 3"/>
          <p:cNvSpPr/>
          <p:nvPr/>
        </p:nvSpPr>
        <p:spPr>
          <a:xfrm>
            <a:off x="0" y="0"/>
            <a:ext cx="4500562" cy="1500174"/>
          </a:xfrm>
          <a:prstGeom prst="cloud">
            <a:avLst/>
          </a:prstGeom>
          <a:solidFill>
            <a:srgbClr val="CCFF33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FF0000"/>
                </a:solidFill>
              </a:rPr>
              <a:t>Створення відповідного наказу</a:t>
            </a:r>
            <a:endParaRPr lang="ru-RU" sz="2400" dirty="0"/>
          </a:p>
        </p:txBody>
      </p:sp>
      <p:sp>
        <p:nvSpPr>
          <p:cNvPr id="6" name="Облако 5"/>
          <p:cNvSpPr/>
          <p:nvPr/>
        </p:nvSpPr>
        <p:spPr>
          <a:xfrm rot="21068003">
            <a:off x="4363143" y="3273985"/>
            <a:ext cx="4643438" cy="2143140"/>
          </a:xfrm>
          <a:prstGeom prst="cloud">
            <a:avLst/>
          </a:prstGeom>
          <a:solidFill>
            <a:srgbClr val="CCFF33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err="1" smtClean="0">
                <a:solidFill>
                  <a:srgbClr val="C00000"/>
                </a:solidFill>
              </a:rPr>
              <a:t>Притягнення</a:t>
            </a:r>
            <a:r>
              <a:rPr lang="ru-RU" sz="2400" b="1" i="1" dirty="0" smtClean="0">
                <a:solidFill>
                  <a:srgbClr val="C00000"/>
                </a:solidFill>
              </a:rPr>
              <a:t> до </a:t>
            </a:r>
            <a:r>
              <a:rPr lang="ru-RU" sz="2400" b="1" i="1" dirty="0" err="1" smtClean="0">
                <a:solidFill>
                  <a:srgbClr val="C00000"/>
                </a:solidFill>
              </a:rPr>
              <a:t>дисциплінарної</a:t>
            </a:r>
            <a:r>
              <a:rPr lang="ru-RU" sz="2400" b="1" i="1" dirty="0" smtClean="0">
                <a:solidFill>
                  <a:srgbClr val="C00000"/>
                </a:solidFill>
              </a:rPr>
              <a:t> </a:t>
            </a:r>
            <a:r>
              <a:rPr lang="ru-RU" sz="2400" b="1" i="1" dirty="0" err="1" smtClean="0">
                <a:solidFill>
                  <a:srgbClr val="C00000"/>
                </a:solidFill>
              </a:rPr>
              <a:t>відповідальності</a:t>
            </a:r>
            <a:r>
              <a:rPr lang="ru-RU" sz="2400" b="1" i="1" dirty="0" smtClean="0">
                <a:solidFill>
                  <a:srgbClr val="C00000"/>
                </a:solidFill>
              </a:rPr>
              <a:t> </a:t>
            </a:r>
            <a:r>
              <a:rPr lang="ru-RU" sz="2400" b="1" i="1" dirty="0" err="1" smtClean="0">
                <a:solidFill>
                  <a:srgbClr val="C00000"/>
                </a:solidFill>
              </a:rPr>
              <a:t>посадової</a:t>
            </a:r>
            <a:r>
              <a:rPr lang="ru-RU" sz="2400" b="1" i="1" dirty="0" smtClean="0">
                <a:solidFill>
                  <a:srgbClr val="C00000"/>
                </a:solidFill>
              </a:rPr>
              <a:t> особи</a:t>
            </a:r>
            <a:endParaRPr lang="uk-UA" sz="2400" b="1" i="1" dirty="0" smtClean="0">
              <a:solidFill>
                <a:srgbClr val="C00000"/>
              </a:solidFill>
            </a:endParaRPr>
          </a:p>
        </p:txBody>
      </p:sp>
      <p:sp>
        <p:nvSpPr>
          <p:cNvPr id="7" name="Облако 6"/>
          <p:cNvSpPr/>
          <p:nvPr/>
        </p:nvSpPr>
        <p:spPr>
          <a:xfrm rot="1428927">
            <a:off x="41254" y="2552729"/>
            <a:ext cx="3143240" cy="1928826"/>
          </a:xfrm>
          <a:prstGeom prst="cloud">
            <a:avLst/>
          </a:prstGeom>
          <a:solidFill>
            <a:srgbClr val="CCFF33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FF0000"/>
                </a:solidFill>
              </a:rPr>
              <a:t>Проведення повторного контролю</a:t>
            </a:r>
          </a:p>
        </p:txBody>
      </p:sp>
      <p:sp>
        <p:nvSpPr>
          <p:cNvPr id="8" name="Облако 7"/>
          <p:cNvSpPr/>
          <p:nvPr/>
        </p:nvSpPr>
        <p:spPr>
          <a:xfrm>
            <a:off x="4572000" y="0"/>
            <a:ext cx="4572000" cy="1571612"/>
          </a:xfrm>
          <a:prstGeom prst="cloud">
            <a:avLst/>
          </a:prstGeom>
          <a:solidFill>
            <a:srgbClr val="CCFF33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FF0000"/>
                </a:solidFill>
              </a:rPr>
              <a:t>Обговорення підсумкових матеріалів</a:t>
            </a:r>
            <a:endParaRPr lang="ru-RU" sz="2400" dirty="0"/>
          </a:p>
        </p:txBody>
      </p:sp>
      <p:sp>
        <p:nvSpPr>
          <p:cNvPr id="10" name="Облако 9"/>
          <p:cNvSpPr/>
          <p:nvPr/>
        </p:nvSpPr>
        <p:spPr>
          <a:xfrm rot="188842">
            <a:off x="50580" y="4844339"/>
            <a:ext cx="3143240" cy="1928826"/>
          </a:xfrm>
          <a:prstGeom prst="cloud">
            <a:avLst/>
          </a:prstGeom>
          <a:solidFill>
            <a:srgbClr val="CCFF33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FF0000"/>
                </a:solidFill>
              </a:rPr>
              <a:t>Заохочення педагогів</a:t>
            </a:r>
          </a:p>
        </p:txBody>
      </p:sp>
      <p:sp>
        <p:nvSpPr>
          <p:cNvPr id="11" name="Облако 10"/>
          <p:cNvSpPr/>
          <p:nvPr/>
        </p:nvSpPr>
        <p:spPr>
          <a:xfrm>
            <a:off x="3428992" y="5724914"/>
            <a:ext cx="5500694" cy="1133086"/>
          </a:xfrm>
          <a:prstGeom prst="cloud">
            <a:avLst/>
          </a:prstGeom>
          <a:solidFill>
            <a:srgbClr val="CCFF33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FF0000"/>
                </a:solidFill>
              </a:rPr>
              <a:t>Рішення в межах своєї компетенції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01F489-107F-44B7-91D7-A98E60FC81C4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sp>
        <p:nvSpPr>
          <p:cNvPr id="7" name="Выноска-облако 6">
            <a:hlinkClick r:id="rId2" action="ppaction://hlinkfile"/>
          </p:cNvPr>
          <p:cNvSpPr/>
          <p:nvPr/>
        </p:nvSpPr>
        <p:spPr>
          <a:xfrm>
            <a:off x="0" y="785794"/>
            <a:ext cx="2357422" cy="1000108"/>
          </a:xfrm>
          <a:prstGeom prst="cloudCallout">
            <a:avLst>
              <a:gd name="adj1" fmla="val -20500"/>
              <a:gd name="adj2" fmla="val 60743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Выноска-облако 3"/>
          <p:cNvSpPr/>
          <p:nvPr/>
        </p:nvSpPr>
        <p:spPr>
          <a:xfrm>
            <a:off x="6786578" y="642918"/>
            <a:ext cx="2357422" cy="1000108"/>
          </a:xfrm>
          <a:prstGeom prst="cloudCallout">
            <a:avLst>
              <a:gd name="adj1" fmla="val -20500"/>
              <a:gd name="adj2" fmla="val 60743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Выноска-облако 5"/>
          <p:cNvSpPr/>
          <p:nvPr/>
        </p:nvSpPr>
        <p:spPr>
          <a:xfrm>
            <a:off x="4572000" y="0"/>
            <a:ext cx="2357422" cy="1000108"/>
          </a:xfrm>
          <a:prstGeom prst="cloudCallout">
            <a:avLst>
              <a:gd name="adj1" fmla="val -20500"/>
              <a:gd name="adj2" fmla="val 60743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Выноска-облако 7"/>
          <p:cNvSpPr/>
          <p:nvPr/>
        </p:nvSpPr>
        <p:spPr>
          <a:xfrm>
            <a:off x="2071670" y="0"/>
            <a:ext cx="2357422" cy="1000108"/>
          </a:xfrm>
          <a:prstGeom prst="cloudCallout">
            <a:avLst>
              <a:gd name="adj1" fmla="val -20500"/>
              <a:gd name="adj2" fmla="val 60743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01F489-107F-44B7-91D7-A98E60FC81C4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sp>
        <p:nvSpPr>
          <p:cNvPr id="7" name="Выноска-облако 6"/>
          <p:cNvSpPr/>
          <p:nvPr/>
        </p:nvSpPr>
        <p:spPr>
          <a:xfrm>
            <a:off x="0" y="0"/>
            <a:ext cx="9144000" cy="6072206"/>
          </a:xfrm>
          <a:prstGeom prst="cloudCallout">
            <a:avLst>
              <a:gd name="adj1" fmla="val -20500"/>
              <a:gd name="adj2" fmla="val 60743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Система  роботи </a:t>
            </a:r>
            <a:r>
              <a:rPr lang="ru-RU" sz="48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</a:t>
            </a:r>
            <a:r>
              <a:rPr lang="uk-UA" sz="4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вивчення стану викладання предметів</a:t>
            </a:r>
            <a:endParaRPr lang="ru-RU" sz="48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4EFEE9-B93F-4753-A27E-235FFB24E028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  <p:sp>
        <p:nvSpPr>
          <p:cNvPr id="3" name="Блок-схема: альтернативный процесс 2"/>
          <p:cNvSpPr/>
          <p:nvPr/>
        </p:nvSpPr>
        <p:spPr>
          <a:xfrm>
            <a:off x="2662224" y="3143248"/>
            <a:ext cx="3786214" cy="1285884"/>
          </a:xfrm>
          <a:prstGeom prst="flowChartAlternateProcess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Перевірка навчальних досягнень учнів, системи оцінювання їхніх знань, умінь і навичок</a:t>
            </a: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142844" y="3571876"/>
            <a:ext cx="2357454" cy="1643074"/>
          </a:xfrm>
          <a:prstGeom prst="flowChartAlternateProcess">
            <a:avLst/>
          </a:prstGeom>
          <a:solidFill>
            <a:srgbClr val="00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i="1" dirty="0" smtClean="0">
                <a:solidFill>
                  <a:schemeClr val="tx1"/>
                </a:solidFill>
              </a:rPr>
              <a:t>Вивчення і узагальнення досвіду роботи педагогів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14282" y="571480"/>
            <a:ext cx="2286016" cy="2071702"/>
          </a:xfrm>
          <a:prstGeom prst="flowChartAlternateProcess">
            <a:avLst/>
          </a:prstGeom>
          <a:solidFill>
            <a:srgbClr val="CC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i="1" dirty="0" smtClean="0">
                <a:solidFill>
                  <a:schemeClr val="tx1"/>
                </a:solidFill>
              </a:rPr>
              <a:t>Обізнаність з фактичним виконанням вчителями державних вимог зі своїх предметів</a:t>
            </a: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6" name="Блок-схема: перфолента 5">
            <a:hlinkClick r:id="rId4" action="ppaction://hlinkfile"/>
          </p:cNvPr>
          <p:cNvSpPr/>
          <p:nvPr/>
        </p:nvSpPr>
        <p:spPr>
          <a:xfrm>
            <a:off x="3428992" y="1000108"/>
            <a:ext cx="2214578" cy="1500198"/>
          </a:xfrm>
          <a:prstGeom prst="flowChartPunchedTape">
            <a:avLst/>
          </a:prstGeom>
          <a:solidFill>
            <a:srgbClr val="FF9933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</a:rPr>
              <a:t>Мета</a:t>
            </a:r>
          </a:p>
          <a:p>
            <a:pPr algn="ctr"/>
            <a:r>
              <a:rPr lang="uk-UA" sz="3200" b="1" dirty="0" smtClean="0">
                <a:solidFill>
                  <a:schemeClr val="tx1"/>
                </a:solidFill>
              </a:rPr>
              <a:t>контролю</a:t>
            </a:r>
            <a:endParaRPr lang="ru-RU" sz="3200" b="1" dirty="0">
              <a:solidFill>
                <a:schemeClr val="tx1"/>
              </a:solidFill>
            </a:endParaRPr>
          </a:p>
        </p:txBody>
      </p:sp>
      <p:cxnSp>
        <p:nvCxnSpPr>
          <p:cNvPr id="7" name="Прямая со стрелкой 6"/>
          <p:cNvCxnSpPr>
            <a:stCxn id="6" idx="1"/>
            <a:endCxn id="5" idx="3"/>
          </p:cNvCxnSpPr>
          <p:nvPr/>
        </p:nvCxnSpPr>
        <p:spPr>
          <a:xfrm rot="10800000">
            <a:off x="2500298" y="1607331"/>
            <a:ext cx="928694" cy="142876"/>
          </a:xfrm>
          <a:prstGeom prst="straightConnector1">
            <a:avLst/>
          </a:prstGeom>
          <a:ln w="1016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stCxn id="6" idx="2"/>
            <a:endCxn id="3" idx="0"/>
          </p:cNvCxnSpPr>
          <p:nvPr/>
        </p:nvCxnSpPr>
        <p:spPr>
          <a:xfrm rot="16200000" flipH="1">
            <a:off x="4149325" y="2737242"/>
            <a:ext cx="792962" cy="19050"/>
          </a:xfrm>
          <a:prstGeom prst="straightConnector1">
            <a:avLst/>
          </a:prstGeom>
          <a:ln w="1016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6" idx="1"/>
            <a:endCxn id="4" idx="0"/>
          </p:cNvCxnSpPr>
          <p:nvPr/>
        </p:nvCxnSpPr>
        <p:spPr>
          <a:xfrm rot="10800000" flipV="1">
            <a:off x="1321572" y="1750206"/>
            <a:ext cx="2107421" cy="1821669"/>
          </a:xfrm>
          <a:prstGeom prst="straightConnector1">
            <a:avLst/>
          </a:prstGeom>
          <a:ln w="1016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Блок-схема: альтернативный процесс 43"/>
          <p:cNvSpPr/>
          <p:nvPr/>
        </p:nvSpPr>
        <p:spPr>
          <a:xfrm>
            <a:off x="6619889" y="3643314"/>
            <a:ext cx="2357454" cy="1643074"/>
          </a:xfrm>
          <a:prstGeom prst="flowChartAlternateProcess">
            <a:avLst/>
          </a:prstGeom>
          <a:solidFill>
            <a:srgbClr val="00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i="1" dirty="0" smtClean="0">
                <a:solidFill>
                  <a:schemeClr val="tx1"/>
                </a:solidFill>
              </a:rPr>
              <a:t>Принципове і об’єктивне оцінювання роботи педагогів</a:t>
            </a: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45" name="Блок-схема: альтернативный процесс 44"/>
          <p:cNvSpPr/>
          <p:nvPr/>
        </p:nvSpPr>
        <p:spPr>
          <a:xfrm>
            <a:off x="6643702" y="642918"/>
            <a:ext cx="2286016" cy="2071702"/>
          </a:xfrm>
          <a:prstGeom prst="flowChartAlternateProcess">
            <a:avLst/>
          </a:prstGeom>
          <a:solidFill>
            <a:srgbClr val="CC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i="1" dirty="0" smtClean="0">
                <a:solidFill>
                  <a:schemeClr val="tx1"/>
                </a:solidFill>
              </a:rPr>
              <a:t>З’ясування раціонального використання у процесі навчання матеріальної бази</a:t>
            </a:r>
            <a:endParaRPr lang="ru-RU" i="1" dirty="0">
              <a:solidFill>
                <a:schemeClr val="tx1"/>
              </a:solidFill>
            </a:endParaRPr>
          </a:p>
        </p:txBody>
      </p:sp>
      <p:cxnSp>
        <p:nvCxnSpPr>
          <p:cNvPr id="46" name="Прямая со стрелкой 45"/>
          <p:cNvCxnSpPr>
            <a:stCxn id="6" idx="3"/>
            <a:endCxn id="45" idx="1"/>
          </p:cNvCxnSpPr>
          <p:nvPr/>
        </p:nvCxnSpPr>
        <p:spPr>
          <a:xfrm flipV="1">
            <a:off x="5643570" y="1678769"/>
            <a:ext cx="1000132" cy="71438"/>
          </a:xfrm>
          <a:prstGeom prst="straightConnector1">
            <a:avLst/>
          </a:prstGeom>
          <a:ln w="1016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>
            <a:stCxn id="6" idx="3"/>
            <a:endCxn id="44" idx="0"/>
          </p:cNvCxnSpPr>
          <p:nvPr/>
        </p:nvCxnSpPr>
        <p:spPr>
          <a:xfrm>
            <a:off x="5643570" y="1750207"/>
            <a:ext cx="2155046" cy="1893107"/>
          </a:xfrm>
          <a:prstGeom prst="straightConnector1">
            <a:avLst/>
          </a:prstGeom>
          <a:ln w="1016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714348" y="0"/>
            <a:ext cx="8043357" cy="1077218"/>
          </a:xfrm>
          <a:prstGeom prst="rect">
            <a:avLst/>
          </a:prstGeom>
          <a:solidFill>
            <a:srgbClr val="CC66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Приклад орієнтовного плану </a:t>
            </a:r>
            <a:r>
              <a:rPr kumimoji="0" lang="uk-UA" sz="32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контрольно–</a:t>
            </a:r>
            <a:endParaRPr kumimoji="0" lang="uk-UA" sz="3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аналітичної діяльності на п’ять років</a:t>
            </a:r>
            <a:endParaRPr kumimoji="0" lang="uk-UA" sz="3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1142984"/>
          <a:ext cx="9144002" cy="5793400"/>
        </p:xfrm>
        <a:graphic>
          <a:graphicData uri="http://schemas.openxmlformats.org/drawingml/2006/table">
            <a:tbl>
              <a:tblPr/>
              <a:tblGrid>
                <a:gridCol w="1460017"/>
                <a:gridCol w="1536797"/>
                <a:gridCol w="1536797"/>
                <a:gridCol w="1536797"/>
                <a:gridCol w="1536797"/>
                <a:gridCol w="1536797"/>
              </a:tblGrid>
              <a:tr h="32037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 dirty="0">
                          <a:latin typeface="Calibri"/>
                          <a:ea typeface="Calibri"/>
                          <a:cs typeface="Times New Roman"/>
                        </a:rPr>
                        <a:t>Предмет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>
                          <a:latin typeface="Calibri"/>
                          <a:ea typeface="Calibri"/>
                          <a:cs typeface="Times New Roman"/>
                        </a:rPr>
                        <a:t>Навчальний  рік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03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 dirty="0">
                          <a:latin typeface="Calibri"/>
                          <a:ea typeface="Calibri"/>
                          <a:cs typeface="Times New Roman"/>
                        </a:rPr>
                        <a:t>201</a:t>
                      </a:r>
                      <a:r>
                        <a:rPr lang="en-US" sz="1600" b="1" i="1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uk-UA" sz="1600" b="1" i="1" dirty="0">
                          <a:latin typeface="Calibri"/>
                          <a:ea typeface="Calibri"/>
                          <a:cs typeface="Times New Roman"/>
                        </a:rPr>
                        <a:t>-201</a:t>
                      </a:r>
                      <a:r>
                        <a:rPr lang="en-US" sz="1600" b="1" i="1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 dirty="0">
                          <a:latin typeface="Calibri"/>
                          <a:ea typeface="Calibri"/>
                          <a:cs typeface="Times New Roman"/>
                        </a:rPr>
                        <a:t>201</a:t>
                      </a:r>
                      <a:r>
                        <a:rPr lang="en-US" sz="1600" b="1" i="1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uk-UA" sz="1600" b="1" i="1" dirty="0">
                          <a:latin typeface="Calibri"/>
                          <a:ea typeface="Calibri"/>
                          <a:cs typeface="Times New Roman"/>
                        </a:rPr>
                        <a:t>-201</a:t>
                      </a:r>
                      <a:r>
                        <a:rPr lang="en-US" sz="1600" b="1" i="1" dirty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 dirty="0">
                          <a:latin typeface="Calibri"/>
                          <a:ea typeface="Calibri"/>
                          <a:cs typeface="Times New Roman"/>
                        </a:rPr>
                        <a:t>201</a:t>
                      </a:r>
                      <a:r>
                        <a:rPr lang="en-US" sz="1600" b="1" i="1" dirty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uk-UA" sz="1600" b="1" i="1" dirty="0">
                          <a:latin typeface="Calibri"/>
                          <a:ea typeface="Calibri"/>
                          <a:cs typeface="Times New Roman"/>
                        </a:rPr>
                        <a:t>-201</a:t>
                      </a:r>
                      <a:r>
                        <a:rPr lang="en-US" sz="1600" b="1" i="1" dirty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 dirty="0">
                          <a:latin typeface="Calibri"/>
                          <a:ea typeface="Calibri"/>
                          <a:cs typeface="Times New Roman"/>
                        </a:rPr>
                        <a:t>201</a:t>
                      </a:r>
                      <a:r>
                        <a:rPr lang="en-US" sz="1600" b="1" i="1" dirty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r>
                        <a:rPr lang="uk-UA" sz="1600" b="1" i="1" dirty="0">
                          <a:latin typeface="Calibri"/>
                          <a:ea typeface="Calibri"/>
                          <a:cs typeface="Times New Roman"/>
                        </a:rPr>
                        <a:t>-201</a:t>
                      </a:r>
                      <a:r>
                        <a:rPr lang="en-US" sz="1600" b="1" i="1" dirty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 dirty="0">
                          <a:latin typeface="Calibri"/>
                          <a:ea typeface="Calibri"/>
                          <a:cs typeface="Times New Roman"/>
                        </a:rPr>
                        <a:t>201</a:t>
                      </a:r>
                      <a:r>
                        <a:rPr lang="en-US" sz="1600" b="1" i="1" dirty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r>
                        <a:rPr lang="uk-UA" sz="1600" b="1" i="1" dirty="0">
                          <a:latin typeface="Calibri"/>
                          <a:ea typeface="Calibri"/>
                          <a:cs typeface="Times New Roman"/>
                        </a:rPr>
                        <a:t>-201</a:t>
                      </a:r>
                      <a:r>
                        <a:rPr lang="en-US" sz="1600" b="1" i="1" dirty="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4497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Calibri"/>
                          <a:ea typeface="Calibri"/>
                          <a:cs typeface="Times New Roman"/>
                        </a:rPr>
                        <a:t>Українська мова та література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Моніторинг рівня навчальних досягнень учнів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Стан викладання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Дотримання обов’язкових видів робіт учнів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Аналіз ефективності роботи з обдарованими учнями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І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Стан викладання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208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Світова література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Моніторинг рівня навчальних досягнень учнів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Впровадження інтерактивних технологій навчання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Здійснення тематичного обліку навчальних досягнень учнів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Впровадження ІКТ у навчальний процес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Дотримання нормативних вимог до оцінювання учнів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І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9665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Іноземна  мова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Моніторинг рівня навчальних досягнень учнів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Дотримання обов’язкових видів робіт учнів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Стан викладання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Впровадження ІКТ у навчальний процес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Стан організації позаурочної роботи з учнями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4497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Calibri"/>
                          <a:ea typeface="Calibri"/>
                          <a:cs typeface="Times New Roman"/>
                        </a:rPr>
                        <a:t>Історія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Впровадження інноваційних освітніх технологій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Моніторинг рівня навчальних досягнень учнів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Аналіз ефективності роботи з обдарованими учнями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І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Здійнення між предметних зв’язків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І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Стан викладання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714348" y="0"/>
            <a:ext cx="7715304" cy="107154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200" b="1" i="1" dirty="0" smtClean="0">
                <a:solidFill>
                  <a:srgbClr val="FF0000"/>
                </a:solidFill>
                <a:latin typeface="Monotype Corsiva" pitchFamily="66" charset="0"/>
              </a:rPr>
              <a:t>Складові  визначення рівня навчальних досягнень учнів</a:t>
            </a:r>
            <a:endParaRPr lang="ru-RU" sz="3200" b="1" i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571472" y="1357298"/>
            <a:ext cx="3786214" cy="5143536"/>
          </a:xfrm>
          <a:prstGeom prst="round2Diag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3200" b="1" i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Вибір об</a:t>
            </a:r>
            <a:r>
              <a:rPr lang="uk-UA" sz="3200" b="1" i="1" dirty="0" smtClean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lang="uk-UA" sz="3200" b="1" i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єкта контролю на основі аналізу результатів роботи, а саме:</a:t>
            </a:r>
            <a:endParaRPr lang="en-US" sz="3200" b="1" i="1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/>
            <a:endParaRPr lang="en-US" sz="900" b="1" i="1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предмети навчального плану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lvl="0">
              <a:buFont typeface="Wingdings" pitchFamily="2" charset="2"/>
              <a:buChar char="Ø"/>
            </a:pPr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навчальні групи;</a:t>
            </a:r>
          </a:p>
          <a:p>
            <a:pPr lvl="0">
              <a:buFont typeface="Wingdings" pitchFamily="2" charset="2"/>
              <a:buChar char="Ø"/>
            </a:pPr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діяльність вчителів.</a:t>
            </a:r>
            <a:endParaRPr lang="ru-RU" sz="2400" b="1" dirty="0" smtClean="0">
              <a:solidFill>
                <a:srgbClr val="C00000"/>
              </a:solidFill>
              <a:latin typeface="Arial" pitchFamily="34" charset="0"/>
            </a:endParaRP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5000628" y="1357298"/>
            <a:ext cx="3643338" cy="5072098"/>
          </a:xfrm>
          <a:prstGeom prst="round2Diag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i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Виконання плану-графіка контролю за станом викладання предмета </a:t>
            </a:r>
          </a:p>
          <a:p>
            <a:pPr algn="ctr"/>
            <a:endParaRPr lang="uk-UA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(який предмет і коли аналізується, форми узагальнення)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6-конечная звезда 2"/>
          <p:cNvSpPr/>
          <p:nvPr/>
        </p:nvSpPr>
        <p:spPr>
          <a:xfrm>
            <a:off x="0" y="1285860"/>
            <a:ext cx="4071966" cy="1428736"/>
          </a:xfrm>
          <a:prstGeom prst="star16">
            <a:avLst>
              <a:gd name="adj" fmla="val 39500"/>
            </a:avLst>
          </a:prstGeom>
          <a:gradFill flip="none" rotWithShape="1">
            <a:gsLst>
              <a:gs pos="0">
                <a:srgbClr val="CC66FF">
                  <a:shade val="30000"/>
                  <a:satMod val="115000"/>
                </a:srgbClr>
              </a:gs>
              <a:gs pos="50000">
                <a:srgbClr val="CC66FF">
                  <a:shade val="67500"/>
                  <a:satMod val="115000"/>
                </a:srgbClr>
              </a:gs>
              <a:gs pos="100000">
                <a:srgbClr val="CC66FF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bg1"/>
                </a:solidFill>
              </a:rPr>
              <a:t>відвідування уроків та позаурочних заходів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" name="16-конечная звезда 3"/>
          <p:cNvSpPr/>
          <p:nvPr/>
        </p:nvSpPr>
        <p:spPr>
          <a:xfrm>
            <a:off x="5072034" y="1214422"/>
            <a:ext cx="4071966" cy="1643074"/>
          </a:xfrm>
          <a:prstGeom prst="star16">
            <a:avLst>
              <a:gd name="adj" fmla="val 39500"/>
            </a:avLst>
          </a:prstGeom>
          <a:gradFill flip="none"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2700000" scaled="0"/>
            <a:tileRect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bg1"/>
                </a:solidFill>
              </a:rPr>
              <a:t>аналіз навчально-матеріальної бази кабінету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" name="16-конечная звезда 4"/>
          <p:cNvSpPr/>
          <p:nvPr/>
        </p:nvSpPr>
        <p:spPr>
          <a:xfrm>
            <a:off x="642910" y="5357826"/>
            <a:ext cx="8143932" cy="1500174"/>
          </a:xfrm>
          <a:prstGeom prst="star16">
            <a:avLst>
              <a:gd name="adj" fmla="val 39500"/>
            </a:avLst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2700000" scaled="0"/>
            <a:tileRect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bg1"/>
                </a:solidFill>
              </a:rPr>
              <a:t>аналіз роботи з комплексного методичного забезпечення викладання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16-конечная звезда 5"/>
          <p:cNvSpPr/>
          <p:nvPr/>
        </p:nvSpPr>
        <p:spPr>
          <a:xfrm>
            <a:off x="0" y="3214686"/>
            <a:ext cx="4071966" cy="1785950"/>
          </a:xfrm>
          <a:prstGeom prst="star16">
            <a:avLst>
              <a:gd name="adj" fmla="val 39500"/>
            </a:avLst>
          </a:prstGeom>
          <a:gradFill flip="none" rotWithShape="1"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2700000" scaled="0"/>
            <a:tileRect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bg1"/>
                </a:solidFill>
              </a:rPr>
              <a:t>перевірка плануючої документацію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7" name="16-конечная звезда 6"/>
          <p:cNvSpPr/>
          <p:nvPr/>
        </p:nvSpPr>
        <p:spPr>
          <a:xfrm>
            <a:off x="5072034" y="3357562"/>
            <a:ext cx="4071966" cy="1571636"/>
          </a:xfrm>
          <a:prstGeom prst="star16">
            <a:avLst>
              <a:gd name="adj" fmla="val 39500"/>
            </a:avLst>
          </a:prstGeom>
          <a:gradFill flip="none" rotWithShape="1"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2700000" scaled="0"/>
            <a:tileRect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bg1"/>
                </a:solidFill>
              </a:rPr>
              <a:t>проводить контрольні зрізи знань учні</a:t>
            </a:r>
            <a:r>
              <a:rPr lang="uk-UA" b="1" dirty="0" smtClean="0">
                <a:solidFill>
                  <a:schemeClr val="tx1"/>
                </a:solidFill>
              </a:rPr>
              <a:t>в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14348" y="0"/>
            <a:ext cx="7715304" cy="78581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000" b="1" i="1" dirty="0" smtClean="0">
                <a:solidFill>
                  <a:srgbClr val="FF0000"/>
                </a:solidFill>
                <a:latin typeface="Monotype Corsiva" pitchFamily="66" charset="0"/>
              </a:rPr>
              <a:t>Шляхи вивчення стану викладання</a:t>
            </a:r>
            <a:endParaRPr lang="ru-RU" sz="4000" b="1" i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cxnSp>
        <p:nvCxnSpPr>
          <p:cNvPr id="9" name="Прямая со стрелкой 8"/>
          <p:cNvCxnSpPr>
            <a:stCxn id="8" idx="2"/>
            <a:endCxn id="5" idx="14"/>
          </p:cNvCxnSpPr>
          <p:nvPr/>
        </p:nvCxnSpPr>
        <p:spPr>
          <a:xfrm rot="16200000" flipH="1">
            <a:off x="2357434" y="3000384"/>
            <a:ext cx="4572008" cy="142876"/>
          </a:xfrm>
          <a:prstGeom prst="straightConnector1">
            <a:avLst/>
          </a:prstGeom>
          <a:ln w="1016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8" idx="2"/>
            <a:endCxn id="7" idx="11"/>
          </p:cNvCxnSpPr>
          <p:nvPr/>
        </p:nvCxnSpPr>
        <p:spPr>
          <a:xfrm rot="16200000" flipH="1">
            <a:off x="3371084" y="1986733"/>
            <a:ext cx="3056845" cy="655013"/>
          </a:xfrm>
          <a:prstGeom prst="straightConnector1">
            <a:avLst/>
          </a:prstGeom>
          <a:ln w="1016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8" idx="2"/>
            <a:endCxn id="6" idx="1"/>
          </p:cNvCxnSpPr>
          <p:nvPr/>
        </p:nvCxnSpPr>
        <p:spPr>
          <a:xfrm rot="5400000">
            <a:off x="2754435" y="1948371"/>
            <a:ext cx="2980119" cy="655013"/>
          </a:xfrm>
          <a:prstGeom prst="straightConnector1">
            <a:avLst/>
          </a:prstGeom>
          <a:ln w="1016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8" idx="2"/>
            <a:endCxn id="4" idx="12"/>
          </p:cNvCxnSpPr>
          <p:nvPr/>
        </p:nvCxnSpPr>
        <p:spPr>
          <a:xfrm rot="16200000" flipH="1">
            <a:off x="4785564" y="572253"/>
            <a:ext cx="669224" cy="1096353"/>
          </a:xfrm>
          <a:prstGeom prst="straightConnector1">
            <a:avLst/>
          </a:prstGeom>
          <a:ln w="1016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8" idx="2"/>
            <a:endCxn id="3" idx="0"/>
          </p:cNvCxnSpPr>
          <p:nvPr/>
        </p:nvCxnSpPr>
        <p:spPr>
          <a:xfrm rot="5400000">
            <a:off x="3669188" y="592278"/>
            <a:ext cx="709273" cy="1096353"/>
          </a:xfrm>
          <a:prstGeom prst="straightConnector1">
            <a:avLst/>
          </a:prstGeom>
          <a:ln w="1016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альтернативный процесс 3"/>
          <p:cNvSpPr/>
          <p:nvPr/>
        </p:nvSpPr>
        <p:spPr>
          <a:xfrm>
            <a:off x="0" y="0"/>
            <a:ext cx="9144000" cy="571504"/>
          </a:xfrm>
          <a:prstGeom prst="flowChartAlternateProcess">
            <a:avLst/>
          </a:prstGeom>
          <a:solidFill>
            <a:srgbClr val="CC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400" b="1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Етапи моніторингу стану викладання навчального предмета</a:t>
            </a:r>
            <a:endParaRPr lang="uk-UA" sz="2400" i="1" dirty="0" smtClean="0">
              <a:solidFill>
                <a:schemeClr val="tx1"/>
              </a:solidFill>
              <a:latin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-1" y="714356"/>
          <a:ext cx="9144002" cy="6112509"/>
        </p:xfrm>
        <a:graphic>
          <a:graphicData uri="http://schemas.openxmlformats.org/drawingml/2006/table">
            <a:tbl>
              <a:tblPr/>
              <a:tblGrid>
                <a:gridCol w="1794498"/>
                <a:gridCol w="5399376"/>
                <a:gridCol w="1950128"/>
              </a:tblGrid>
              <a:tr h="2225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latin typeface="Calibri"/>
                          <a:ea typeface="Calibri"/>
                          <a:cs typeface="Times New Roman"/>
                        </a:rPr>
                        <a:t>Етапи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latin typeface="Calibri"/>
                          <a:ea typeface="Calibri"/>
                          <a:cs typeface="Times New Roman"/>
                        </a:rPr>
                        <a:t>Заходи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latin typeface="Calibri"/>
                          <a:ea typeface="Calibri"/>
                          <a:cs typeface="Times New Roman"/>
                        </a:rPr>
                        <a:t>Термін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557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latin typeface="Calibri"/>
                          <a:ea typeface="Calibri"/>
                          <a:cs typeface="Times New Roman"/>
                        </a:rPr>
                        <a:t>Підготовчий</a:t>
                      </a:r>
                      <a:endParaRPr lang="ru-RU" sz="20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i="1" dirty="0" smtClean="0">
                          <a:latin typeface="Calibri"/>
                          <a:ea typeface="Calibri"/>
                          <a:cs typeface="Times New Roman"/>
                        </a:rPr>
                        <a:t>- Визначення </a:t>
                      </a:r>
                      <a:r>
                        <a:rPr lang="uk-UA" sz="1400" i="1" dirty="0">
                          <a:latin typeface="Calibri"/>
                          <a:ea typeface="Calibri"/>
                          <a:cs typeface="Times New Roman"/>
                        </a:rPr>
                        <a:t>предмета (циклу предметів);</a:t>
                      </a:r>
                      <a:endParaRPr lang="ru-RU" sz="1400" i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i="1" dirty="0" smtClean="0">
                          <a:latin typeface="Calibri"/>
                          <a:ea typeface="Calibri"/>
                          <a:cs typeface="Times New Roman"/>
                        </a:rPr>
                        <a:t>- Підготовка </a:t>
                      </a:r>
                      <a:r>
                        <a:rPr lang="uk-UA" sz="1400" i="1" dirty="0">
                          <a:latin typeface="Calibri"/>
                          <a:ea typeface="Calibri"/>
                          <a:cs typeface="Times New Roman"/>
                        </a:rPr>
                        <a:t>інструментарію: тестових робіт, протоколів аналізу та самоаналізу уроку, навчально-методичне забезпечення, анкет для вчителів та учнів;</a:t>
                      </a:r>
                      <a:endParaRPr lang="ru-RU" sz="1400" i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i="1" dirty="0" smtClean="0">
                          <a:latin typeface="Calibri"/>
                          <a:ea typeface="Calibri"/>
                          <a:cs typeface="Times New Roman"/>
                        </a:rPr>
                        <a:t>- Аналіз  </a:t>
                      </a:r>
                      <a:r>
                        <a:rPr lang="uk-UA" sz="1400" i="1" dirty="0">
                          <a:latin typeface="Calibri"/>
                          <a:ea typeface="Calibri"/>
                          <a:cs typeface="Times New Roman"/>
                        </a:rPr>
                        <a:t>статистичних даних;</a:t>
                      </a:r>
                      <a:endParaRPr lang="ru-RU" sz="1400" i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i="1" dirty="0" smtClean="0">
                          <a:latin typeface="Calibri"/>
                          <a:ea typeface="Calibri"/>
                          <a:cs typeface="Times New Roman"/>
                        </a:rPr>
                        <a:t>- Визначення </a:t>
                      </a:r>
                      <a:r>
                        <a:rPr lang="uk-UA" sz="1400" i="1" dirty="0">
                          <a:latin typeface="Calibri"/>
                          <a:ea typeface="Calibri"/>
                          <a:cs typeface="Times New Roman"/>
                        </a:rPr>
                        <a:t>кількості етапів контролю.</a:t>
                      </a:r>
                      <a:endParaRPr lang="ru-RU" sz="14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06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latin typeface="Calibri"/>
                          <a:ea typeface="Calibri"/>
                          <a:cs typeface="Times New Roman"/>
                        </a:rPr>
                        <a:t>Реалізація</a:t>
                      </a:r>
                      <a:endParaRPr lang="ru-RU" sz="20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i="1" dirty="0">
                          <a:latin typeface="Calibri"/>
                          <a:ea typeface="Calibri"/>
                          <a:cs typeface="Times New Roman"/>
                        </a:rPr>
                        <a:t>Анкетування  учнів</a:t>
                      </a:r>
                      <a:endParaRPr lang="ru-RU" sz="1400" i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i="1" dirty="0">
                          <a:latin typeface="Calibri"/>
                          <a:ea typeface="Calibri"/>
                          <a:cs typeface="Times New Roman"/>
                        </a:rPr>
                        <a:t>Анкетування вчителів</a:t>
                      </a:r>
                      <a:endParaRPr lang="ru-RU" sz="1400" i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i="1" dirty="0">
                          <a:latin typeface="Calibri"/>
                          <a:ea typeface="Calibri"/>
                          <a:cs typeface="Times New Roman"/>
                        </a:rPr>
                        <a:t>Вивчення стану навчально-методичного та матеріально-технічного забезпечення (за окремими формами)</a:t>
                      </a:r>
                      <a:endParaRPr lang="ru-RU" sz="1400" i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i="1" dirty="0">
                          <a:latin typeface="Calibri"/>
                          <a:ea typeface="Calibri"/>
                          <a:cs typeface="Times New Roman"/>
                        </a:rPr>
                        <a:t>Експертиза поурочно-тематичного планування</a:t>
                      </a:r>
                      <a:endParaRPr lang="ru-RU" sz="1400" i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i="1" dirty="0">
                          <a:latin typeface="Calibri"/>
                          <a:ea typeface="Calibri"/>
                          <a:cs typeface="Times New Roman"/>
                        </a:rPr>
                        <a:t>Відвідування уроків (аналіз та самоаналіз)</a:t>
                      </a:r>
                      <a:endParaRPr lang="ru-RU" sz="1400" i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i="1" dirty="0">
                          <a:latin typeface="Calibri"/>
                          <a:ea typeface="Calibri"/>
                          <a:cs typeface="Times New Roman"/>
                        </a:rPr>
                        <a:t>Самооцінка власної діяльності вчителів</a:t>
                      </a:r>
                      <a:endParaRPr lang="ru-RU" sz="1400" i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i="1" dirty="0">
                          <a:latin typeface="Calibri"/>
                          <a:ea typeface="Calibri"/>
                          <a:cs typeface="Times New Roman"/>
                        </a:rPr>
                        <a:t>Оцінка діяльності вчителів керівником  </a:t>
                      </a:r>
                      <a:r>
                        <a:rPr lang="uk-UA" sz="1400" i="1" dirty="0" err="1">
                          <a:latin typeface="Calibri"/>
                          <a:ea typeface="Calibri"/>
                          <a:cs typeface="Times New Roman"/>
                        </a:rPr>
                        <a:t>МО</a:t>
                      </a:r>
                      <a:r>
                        <a:rPr lang="uk-UA" sz="1400" i="1" dirty="0">
                          <a:latin typeface="Calibri"/>
                          <a:ea typeface="Calibri"/>
                          <a:cs typeface="Times New Roman"/>
                        </a:rPr>
                        <a:t> або заступником директора з навчальної роботи, методистом</a:t>
                      </a:r>
                      <a:endParaRPr lang="ru-RU" sz="1400" i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i="1" dirty="0">
                          <a:latin typeface="Calibri"/>
                          <a:ea typeface="Calibri"/>
                          <a:cs typeface="Times New Roman"/>
                        </a:rPr>
                        <a:t>Проведення контрольних зрізів знань учнів</a:t>
                      </a:r>
                      <a:endParaRPr lang="ru-RU" sz="14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27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latin typeface="Calibri"/>
                          <a:ea typeface="Calibri"/>
                          <a:cs typeface="Times New Roman"/>
                        </a:rPr>
                        <a:t>Аналітичний</a:t>
                      </a:r>
                      <a:endParaRPr lang="ru-RU" sz="20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i="1" dirty="0" smtClean="0">
                          <a:latin typeface="Calibri"/>
                          <a:ea typeface="Calibri"/>
                          <a:cs typeface="Times New Roman"/>
                        </a:rPr>
                        <a:t>- Узагальнення </a:t>
                      </a:r>
                      <a:r>
                        <a:rPr lang="uk-UA" sz="1400" i="1" dirty="0">
                          <a:latin typeface="Calibri"/>
                          <a:ea typeface="Calibri"/>
                          <a:cs typeface="Times New Roman"/>
                        </a:rPr>
                        <a:t>та аналіз отриманих даних;</a:t>
                      </a:r>
                      <a:endParaRPr lang="ru-RU" sz="1400" i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i="1" dirty="0" smtClean="0">
                          <a:latin typeface="Calibri"/>
                          <a:ea typeface="Calibri"/>
                          <a:cs typeface="Times New Roman"/>
                        </a:rPr>
                        <a:t>- Представлення </a:t>
                      </a:r>
                      <a:r>
                        <a:rPr lang="uk-UA" sz="1400" i="1" dirty="0">
                          <a:latin typeface="Calibri"/>
                          <a:ea typeface="Calibri"/>
                          <a:cs typeface="Times New Roman"/>
                        </a:rPr>
                        <a:t>даних у табличній та графічній формах;</a:t>
                      </a:r>
                      <a:endParaRPr lang="ru-RU" sz="1400" i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i="1" dirty="0" smtClean="0">
                          <a:latin typeface="Calibri"/>
                          <a:ea typeface="Calibri"/>
                          <a:cs typeface="Times New Roman"/>
                        </a:rPr>
                        <a:t>- Підготовка </a:t>
                      </a:r>
                      <a:r>
                        <a:rPr lang="uk-UA" sz="1400" i="1" dirty="0">
                          <a:latin typeface="Calibri"/>
                          <a:ea typeface="Calibri"/>
                          <a:cs typeface="Times New Roman"/>
                        </a:rPr>
                        <a:t>аналітичних звітів та рекомендації для вчителів.</a:t>
                      </a:r>
                      <a:endParaRPr lang="ru-RU" sz="14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latin typeface="Calibri"/>
                          <a:ea typeface="Calibri"/>
                          <a:cs typeface="Times New Roman"/>
                        </a:rPr>
                        <a:t>Підсумковий</a:t>
                      </a:r>
                      <a:endParaRPr lang="ru-RU" sz="20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i="1" dirty="0">
                          <a:latin typeface="Calibri"/>
                          <a:ea typeface="Calibri"/>
                          <a:cs typeface="Times New Roman"/>
                        </a:rPr>
                        <a:t>Підготовка довідок, наказів</a:t>
                      </a:r>
                      <a:endParaRPr lang="ru-RU" sz="14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714776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err="1" smtClean="0">
                <a:ln>
                  <a:solidFill>
                    <a:srgbClr val="7030A0"/>
                  </a:solidFill>
                </a:ln>
                <a:solidFill>
                  <a:srgbClr val="FFFF00"/>
                </a:solidFill>
              </a:rPr>
              <a:t>Форми</a:t>
            </a:r>
            <a:r>
              <a:rPr lang="ru-RU" dirty="0" smtClean="0">
                <a:ln>
                  <a:solidFill>
                    <a:srgbClr val="7030A0"/>
                  </a:solidFill>
                </a:ln>
                <a:solidFill>
                  <a:srgbClr val="FFFF00"/>
                </a:solidFill>
              </a:rPr>
              <a:t> </a:t>
            </a:r>
            <a:r>
              <a:rPr lang="ru-RU" dirty="0" err="1" smtClean="0">
                <a:ln>
                  <a:solidFill>
                    <a:srgbClr val="7030A0"/>
                  </a:solidFill>
                </a:ln>
                <a:solidFill>
                  <a:srgbClr val="FFFF00"/>
                </a:solidFill>
              </a:rPr>
              <a:t>і</a:t>
            </a:r>
            <a:r>
              <a:rPr lang="ru-RU" dirty="0" smtClean="0">
                <a:ln>
                  <a:solidFill>
                    <a:srgbClr val="7030A0"/>
                  </a:solidFill>
                </a:ln>
                <a:solidFill>
                  <a:srgbClr val="FFFF00"/>
                </a:solidFill>
              </a:rPr>
              <a:t> </a:t>
            </a:r>
            <a:r>
              <a:rPr lang="ru-RU" dirty="0" err="1" smtClean="0">
                <a:ln>
                  <a:solidFill>
                    <a:srgbClr val="7030A0"/>
                  </a:solidFill>
                </a:ln>
                <a:solidFill>
                  <a:srgbClr val="FFFF00"/>
                </a:solidFill>
              </a:rPr>
              <a:t>методи</a:t>
            </a:r>
            <a:r>
              <a:rPr lang="ru-RU" dirty="0" smtClean="0">
                <a:ln>
                  <a:solidFill>
                    <a:srgbClr val="7030A0"/>
                  </a:solidFill>
                </a:ln>
                <a:solidFill>
                  <a:srgbClr val="FFFF00"/>
                </a:solidFill>
              </a:rPr>
              <a:t> контролю за </a:t>
            </a:r>
            <a:r>
              <a:rPr lang="ru-RU" dirty="0" err="1" smtClean="0">
                <a:ln>
                  <a:solidFill>
                    <a:srgbClr val="7030A0"/>
                  </a:solidFill>
                </a:ln>
                <a:solidFill>
                  <a:srgbClr val="FFFF00"/>
                </a:solidFill>
              </a:rPr>
              <a:t>рівнем</a:t>
            </a:r>
            <a:r>
              <a:rPr lang="ru-RU" dirty="0" smtClean="0">
                <a:ln>
                  <a:solidFill>
                    <a:srgbClr val="7030A0"/>
                  </a:solidFill>
                </a:ln>
                <a:solidFill>
                  <a:srgbClr val="FFFF00"/>
                </a:solidFill>
              </a:rPr>
              <a:t> </a:t>
            </a:r>
            <a:r>
              <a:rPr lang="ru-RU" dirty="0" err="1" smtClean="0">
                <a:ln>
                  <a:solidFill>
                    <a:srgbClr val="7030A0"/>
                  </a:solidFill>
                </a:ln>
                <a:solidFill>
                  <a:srgbClr val="FFFF00"/>
                </a:solidFill>
              </a:rPr>
              <a:t>досягнень</a:t>
            </a:r>
            <a:r>
              <a:rPr lang="ru-RU" dirty="0" smtClean="0">
                <a:ln>
                  <a:solidFill>
                    <a:srgbClr val="7030A0"/>
                  </a:solidFill>
                </a:ln>
                <a:solidFill>
                  <a:srgbClr val="FFFF00"/>
                </a:solidFill>
              </a:rPr>
              <a:t> </a:t>
            </a:r>
            <a:r>
              <a:rPr lang="ru-RU" dirty="0" err="1" smtClean="0">
                <a:ln>
                  <a:solidFill>
                    <a:srgbClr val="7030A0"/>
                  </a:solidFill>
                </a:ln>
                <a:solidFill>
                  <a:srgbClr val="FFFF00"/>
                </a:solidFill>
              </a:rPr>
              <a:t>учнів</a:t>
            </a:r>
            <a:r>
              <a:rPr lang="ru-RU" dirty="0" smtClean="0">
                <a:ln>
                  <a:solidFill>
                    <a:srgbClr val="7030A0"/>
                  </a:solidFill>
                </a:ln>
                <a:solidFill>
                  <a:srgbClr val="FFFF00"/>
                </a:solidFill>
              </a:rPr>
              <a:t> та </a:t>
            </a:r>
            <a:r>
              <a:rPr lang="ru-RU" dirty="0" err="1" smtClean="0">
                <a:ln>
                  <a:solidFill>
                    <a:srgbClr val="7030A0"/>
                  </a:solidFill>
                </a:ln>
                <a:solidFill>
                  <a:srgbClr val="FFFF00"/>
                </a:solidFill>
              </a:rPr>
              <a:t>якістю</a:t>
            </a:r>
            <a:r>
              <a:rPr lang="ru-RU" dirty="0" smtClean="0">
                <a:ln>
                  <a:solidFill>
                    <a:srgbClr val="7030A0"/>
                  </a:solidFill>
                </a:ln>
                <a:solidFill>
                  <a:srgbClr val="FFFF00"/>
                </a:solidFill>
              </a:rPr>
              <a:t> </a:t>
            </a:r>
            <a:r>
              <a:rPr lang="ru-RU" dirty="0" err="1" smtClean="0">
                <a:ln>
                  <a:solidFill>
                    <a:srgbClr val="7030A0"/>
                  </a:solidFill>
                </a:ln>
                <a:solidFill>
                  <a:srgbClr val="FFFF00"/>
                </a:solidFill>
              </a:rPr>
              <a:t>викладання</a:t>
            </a:r>
            <a:r>
              <a:rPr lang="ru-RU" dirty="0" smtClean="0">
                <a:ln>
                  <a:solidFill>
                    <a:srgbClr val="7030A0"/>
                  </a:solidFill>
                </a:ln>
                <a:solidFill>
                  <a:srgbClr val="FFFF00"/>
                </a:solidFill>
              </a:rPr>
              <a:t> </a:t>
            </a:r>
            <a:r>
              <a:rPr lang="ru-RU" dirty="0" err="1" smtClean="0">
                <a:ln>
                  <a:solidFill>
                    <a:srgbClr val="7030A0"/>
                  </a:solidFill>
                </a:ln>
                <a:solidFill>
                  <a:srgbClr val="FFFF00"/>
                </a:solidFill>
              </a:rPr>
              <a:t>основних</a:t>
            </a:r>
            <a:r>
              <a:rPr lang="ru-RU" dirty="0" smtClean="0">
                <a:ln>
                  <a:solidFill>
                    <a:srgbClr val="7030A0"/>
                  </a:solidFill>
                </a:ln>
                <a:solidFill>
                  <a:srgbClr val="FFFF00"/>
                </a:solidFill>
              </a:rPr>
              <a:t> наук</a:t>
            </a:r>
            <a:endParaRPr lang="ru-RU" dirty="0">
              <a:ln>
                <a:solidFill>
                  <a:srgbClr val="7030A0"/>
                </a:solidFill>
              </a:ln>
              <a:solidFill>
                <a:srgbClr val="FFFF00"/>
              </a:solidFill>
            </a:endParaRPr>
          </a:p>
        </p:txBody>
      </p:sp>
      <p:pic>
        <p:nvPicPr>
          <p:cNvPr id="512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000504"/>
            <a:ext cx="2738425" cy="2538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I:\Documents and Settings\Admin\Рабочий стол\index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4000504"/>
            <a:ext cx="4538414" cy="2571768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-2" y="571480"/>
          <a:ext cx="9144001" cy="6301571"/>
        </p:xfrm>
        <a:graphic>
          <a:graphicData uri="http://schemas.openxmlformats.org/drawingml/2006/table">
            <a:tbl>
              <a:tblPr/>
              <a:tblGrid>
                <a:gridCol w="2071672"/>
                <a:gridCol w="2500330"/>
                <a:gridCol w="2571768"/>
                <a:gridCol w="2000231"/>
              </a:tblGrid>
              <a:tr h="1932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i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Питання, що відстежуються</a:t>
                      </a:r>
                      <a:endParaRPr lang="ru-RU" sz="11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366" marR="203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i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Об’єкти відстеження</a:t>
                      </a:r>
                      <a:endParaRPr lang="ru-RU" sz="11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366" marR="203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i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Показники</a:t>
                      </a:r>
                      <a:endParaRPr lang="ru-RU" sz="11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366" marR="203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i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Інструментарій</a:t>
                      </a:r>
                      <a:endParaRPr lang="ru-RU" sz="11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366" marR="203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772906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b="1" i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i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Організація НВП на уроках: моделювання уроку</a:t>
                      </a:r>
                      <a:endParaRPr lang="ru-RU" sz="14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366" marR="203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Поурочно-тематичні плани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Поурочні плани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Дидактичний матеріал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Урок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366" marR="20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Якість планування: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діагностичність</a:t>
                      </a:r>
                      <a:r>
                        <a:rPr lang="uk-UA" sz="10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, здійснення педагогічного відбору особистісно-орієнтованих прийомів навчання, планування спільної діяльності з учнями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366" marR="20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0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366" marR="20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5341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0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Класний журнал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Зошити для контрольних (лабораторних, практичних) робіт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Робочі зошити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Банк завдань для контрольних робіт, інструкцій для лабораторних і практичних робіт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366" marR="20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Рівень оцінювальної діяльності вчителів на уроці (яким чином він оцінює навчальні досягнення учнів, складання і застосування різнорівневих завдань, використання тестових технологій;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застосування   прийому само оцінювання; розробленість критеріїв оцінювання) 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366" marR="20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Схеми аналізу уроку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Анкети для вчителів та учнів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Типові вимоги до діяльності вчителя, діяльності учня, оцінки якості навчально-виховного процесу, оцінки якості викладання базових дисциплін, оцінка ступеня реалізації компетентнісного підходу  тощо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366" marR="20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863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000" b="1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Дидактичний матеріал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366" marR="20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Ступень реалізації </a:t>
                      </a:r>
                      <a:r>
                        <a:rPr lang="uk-UA" sz="1000" b="1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компетентнісного</a:t>
                      </a:r>
                      <a:r>
                        <a:rPr lang="uk-UA" sz="10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підходу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Банк завдань для учнів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Урок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366" marR="20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000" b="1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366" marR="20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796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000" b="1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Робочі зошити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366" marR="20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Якість роботи на різних етапах уроку, домашнього завдання: обсяг, диференціація, доцільність, цілепокладання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366" marR="20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62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i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Матеріально-технічне та навчально-методичне забезпечення</a:t>
                      </a:r>
                      <a:endParaRPr lang="ru-RU" sz="1400" b="1" i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366" marR="203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Навчальний кабінет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Паспорт кабінету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План роботи кабінету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366" marR="20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Рівень навчально-методичного  забезпечення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Рівень використання матеріально-технічного забезпечення навчального кабінету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366" marR="20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000" b="1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366" marR="20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864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i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Дотримання правил безпеки праці</a:t>
                      </a:r>
                      <a:endParaRPr lang="ru-RU" sz="1400" b="1" i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366" marR="203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Інструкції з безпеки праці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Журнали реєстрації інструктажів з безпеки праці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366" marR="20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Ступінь дотримання правил безпеки праці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366" marR="20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000" b="1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366" marR="20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796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i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Результати  навчання</a:t>
                      </a:r>
                      <a:endParaRPr lang="ru-RU" sz="1400" b="1" i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366" marR="203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Класні журнали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Робочі зошити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Зошити для контрольних (лабораторних, практичних) робіт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366" marR="20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Рівень навчальних досягнень учнів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366" marR="20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Різнорівневі тестові завдання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Текстові контрольні роботи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366" marR="20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83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i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Позаурочна  робота</a:t>
                      </a:r>
                      <a:endParaRPr lang="ru-RU" sz="14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366" marR="203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Матеріали предметних тижнів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Плани роботи з обдарованими учнями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Плани роботи гуртків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366" marR="20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Рівень організації позаурочної роботи з предмета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366" marR="20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0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366" marR="20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Блок-схема: альтернативный процесс 3"/>
          <p:cNvSpPr/>
          <p:nvPr/>
        </p:nvSpPr>
        <p:spPr>
          <a:xfrm>
            <a:off x="0" y="0"/>
            <a:ext cx="9144000" cy="571504"/>
          </a:xfrm>
          <a:prstGeom prst="flowChartAlternateProcess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/>
              <a:t>Моніторинг стану викладання предметів</a:t>
            </a:r>
            <a:endParaRPr lang="ru-RU" sz="24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0" y="0"/>
            <a:ext cx="9144000" cy="78581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uk-UA" sz="3200" b="1" dirty="0" smtClean="0">
                <a:solidFill>
                  <a:srgbClr val="C0000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Вивчення стану викладання предмета передбачається:</a:t>
            </a:r>
            <a:endParaRPr lang="ru-RU" sz="3200" dirty="0" smtClean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0" y="785794"/>
            <a:ext cx="9144000" cy="6072206"/>
          </a:xfrm>
          <a:prstGeom prst="horizontalScroll">
            <a:avLst>
              <a:gd name="adj" fmla="val 8196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eaLnBrk="0" hangingPunct="0">
              <a:buFontTx/>
              <a:buChar char="•"/>
            </a:pPr>
            <a:r>
              <a:rPr lang="uk-UA" sz="2400" b="1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якщо рівень навчальних досягнень учнів з цього предмета вирізняється порівняно або  низькими показниками відносно середніх по області;</a:t>
            </a:r>
          </a:p>
          <a:p>
            <a:pPr lvl="0" algn="just" eaLnBrk="0" hangingPunct="0"/>
            <a:endParaRPr lang="ru-RU" sz="2400" b="1" i="1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algn="just" eaLnBrk="0" hangingPunct="0">
              <a:buFontTx/>
              <a:buChar char="•"/>
            </a:pPr>
            <a:r>
              <a:rPr lang="uk-UA" sz="2400" b="1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з метою вивчення системи роботи вчителя для подальшого узагальнення передового  педагогічного досвіду  чи надання дієвої методичної допомоги вчителям у разі наявності  такої потреби;</a:t>
            </a:r>
          </a:p>
          <a:p>
            <a:pPr lvl="0" algn="just" eaLnBrk="0" hangingPunct="0"/>
            <a:endParaRPr lang="ru-RU" sz="2400" b="1" i="1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algn="just" eaLnBrk="0" hangingPunct="0">
              <a:buFontTx/>
              <a:buChar char="•"/>
            </a:pPr>
            <a:r>
              <a:rPr lang="uk-UA" sz="2400" b="1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для утримання на відповідному рівні підготовку учнів з усіх предметів навчального  </a:t>
            </a:r>
            <a:r>
              <a:rPr lang="uk-UA" sz="2400" b="1" i="1" dirty="0" smtClean="0">
                <a:solidFill>
                  <a:schemeClr val="tx1"/>
                </a:solidFill>
                <a:latin typeface="+mj-lt"/>
                <a:ea typeface="Calibri" pitchFamily="34" charset="0"/>
                <a:cs typeface="Times New Roman" pitchFamily="18" charset="0"/>
              </a:rPr>
              <a:t>плану  з метою забезпечення оптимальної періодичності відповідного контролю</a:t>
            </a:r>
            <a:r>
              <a:rPr lang="ru-RU" sz="2400" b="1" i="1" dirty="0" smtClean="0">
                <a:solidFill>
                  <a:schemeClr val="tx1"/>
                </a:solidFill>
                <a:latin typeface="+mj-lt"/>
              </a:rPr>
              <a:t> 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0" y="0"/>
            <a:ext cx="9144000" cy="78581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uk-UA" sz="3600" b="1" dirty="0" smtClean="0">
                <a:solidFill>
                  <a:srgbClr val="C00000"/>
                </a:solidFill>
                <a:latin typeface="Monotype Corsiva" pitchFamily="66" charset="0"/>
              </a:rPr>
              <a:t>Заходи по проведенню моніторингових досліджень</a:t>
            </a:r>
            <a:endParaRPr lang="ru-RU" sz="3600" dirty="0" smtClean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0" y="1071546"/>
            <a:ext cx="9144000" cy="564360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FontTx/>
              <a:buChar char="-"/>
            </a:pPr>
            <a:r>
              <a:rPr lang="uk-UA" b="1" i="1" dirty="0" smtClean="0">
                <a:solidFill>
                  <a:srgbClr val="7030A0"/>
                </a:solidFill>
              </a:rPr>
              <a:t> на інструктивно-методичних нарадах педагогічні працівники ознайомлюються з порядком вивчення стану викладання предмета в цілому;</a:t>
            </a:r>
          </a:p>
          <a:p>
            <a:pPr algn="just">
              <a:buFontTx/>
              <a:buChar char="-"/>
            </a:pPr>
            <a:endParaRPr lang="ru-RU" sz="900" b="1" i="1" dirty="0" smtClean="0">
              <a:solidFill>
                <a:srgbClr val="7030A0"/>
              </a:solidFill>
            </a:endParaRPr>
          </a:p>
          <a:p>
            <a:pPr algn="just">
              <a:buFontTx/>
              <a:buChar char="-"/>
            </a:pPr>
            <a:r>
              <a:rPr lang="uk-UA" b="1" i="1" dirty="0" smtClean="0">
                <a:solidFill>
                  <a:srgbClr val="7030A0"/>
                </a:solidFill>
              </a:rPr>
              <a:t> планами  роботи методичних комісій  передбачається обговорення підготовки </a:t>
            </a:r>
            <a:r>
              <a:rPr lang="uk-UA" b="1" i="1" dirty="0" err="1" smtClean="0">
                <a:solidFill>
                  <a:srgbClr val="7030A0"/>
                </a:solidFill>
              </a:rPr>
              <a:t>вчителів-предметників</a:t>
            </a:r>
            <a:r>
              <a:rPr lang="uk-UA" b="1" i="1" dirty="0" smtClean="0">
                <a:solidFill>
                  <a:srgbClr val="7030A0"/>
                </a:solidFill>
              </a:rPr>
              <a:t> до вивчення стану викладання ними дисциплін, попередній аналіз та коригування цієї роботи, звітування про комплексне методичне забезпечення викладання предметів;</a:t>
            </a:r>
          </a:p>
          <a:p>
            <a:pPr algn="just"/>
            <a:endParaRPr lang="ru-RU" sz="900" b="1" i="1" dirty="0" smtClean="0">
              <a:solidFill>
                <a:srgbClr val="7030A0"/>
              </a:solidFill>
            </a:endParaRPr>
          </a:p>
          <a:p>
            <a:pPr algn="just">
              <a:buFontTx/>
              <a:buChar char="-"/>
            </a:pPr>
            <a:r>
              <a:rPr lang="uk-UA" b="1" i="1" dirty="0" smtClean="0">
                <a:solidFill>
                  <a:srgbClr val="7030A0"/>
                </a:solidFill>
              </a:rPr>
              <a:t> для вчителів проводяться індивідуальні консультації;</a:t>
            </a:r>
          </a:p>
          <a:p>
            <a:pPr algn="just"/>
            <a:endParaRPr lang="ru-RU" sz="900" b="1" i="1" dirty="0" smtClean="0">
              <a:solidFill>
                <a:srgbClr val="7030A0"/>
              </a:solidFill>
            </a:endParaRPr>
          </a:p>
          <a:p>
            <a:pPr algn="just"/>
            <a:r>
              <a:rPr lang="uk-UA" b="1" i="1" dirty="0" smtClean="0">
                <a:solidFill>
                  <a:srgbClr val="7030A0"/>
                </a:solidFill>
              </a:rPr>
              <a:t>- у методичному кабінеті організовується тимчасові виставки методичних і дидактичних матеріалів, створених вчителями в процесі їхньої роботи над власними методичними проблемами;</a:t>
            </a:r>
          </a:p>
          <a:p>
            <a:pPr algn="just"/>
            <a:endParaRPr lang="ru-RU" sz="900" b="1" i="1" dirty="0" smtClean="0">
              <a:solidFill>
                <a:srgbClr val="7030A0"/>
              </a:solidFill>
            </a:endParaRPr>
          </a:p>
          <a:p>
            <a:pPr algn="just"/>
            <a:r>
              <a:rPr lang="uk-UA" b="1" i="1" dirty="0" smtClean="0">
                <a:solidFill>
                  <a:srgbClr val="7030A0"/>
                </a:solidFill>
              </a:rPr>
              <a:t>- результати вивчення обговорюються на нараді при директорові або інструктивно-методичній нараді та заслуховуються на педагогічній  нараді з прийняттям рішення щодо заходів, спрямованих на підвищення рівня підготовки учнів.</a:t>
            </a:r>
            <a:endParaRPr lang="ru-RU" b="1" i="1" dirty="0" smtClean="0">
              <a:solidFill>
                <a:srgbClr val="7030A0"/>
              </a:solidFill>
            </a:endParaRPr>
          </a:p>
          <a:p>
            <a:pPr algn="just"/>
            <a:endParaRPr lang="ru-RU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Выгнутая вниз стрелка 19"/>
          <p:cNvSpPr/>
          <p:nvPr/>
        </p:nvSpPr>
        <p:spPr>
          <a:xfrm rot="560887" flipH="1" flipV="1">
            <a:off x="3828722" y="2603622"/>
            <a:ext cx="1323773" cy="632008"/>
          </a:xfrm>
          <a:prstGeom prst="curved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57158" y="0"/>
            <a:ext cx="8429684" cy="78581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400" b="1" dirty="0" smtClean="0">
                <a:solidFill>
                  <a:schemeClr val="tx1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Правила проведення аналізу уроку</a:t>
            </a:r>
            <a:endParaRPr lang="ru-RU" sz="4400" b="1" i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5" name="Выгнутая вниз стрелка 4"/>
          <p:cNvSpPr/>
          <p:nvPr/>
        </p:nvSpPr>
        <p:spPr>
          <a:xfrm rot="461925">
            <a:off x="2214546" y="2071678"/>
            <a:ext cx="2071702" cy="571504"/>
          </a:xfrm>
          <a:prstGeom prst="curved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0" y="1071546"/>
            <a:ext cx="3214678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Дружелюбність, доброзичливість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5" name="Облако 14"/>
          <p:cNvSpPr/>
          <p:nvPr/>
        </p:nvSpPr>
        <p:spPr>
          <a:xfrm>
            <a:off x="4429124" y="2857496"/>
            <a:ext cx="3786214" cy="1785950"/>
          </a:xfrm>
          <a:prstGeom prst="cloud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hangingPunct="0"/>
            <a:r>
              <a:rPr lang="uk-UA" sz="2800" b="1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Конкретність і лаконічність висловлювань</a:t>
            </a:r>
            <a:endParaRPr lang="ru-RU" sz="2800" b="1" i="1" dirty="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6" name="Выгнутая вниз стрелка 15"/>
          <p:cNvSpPr/>
          <p:nvPr/>
        </p:nvSpPr>
        <p:spPr>
          <a:xfrm rot="6169059" flipV="1">
            <a:off x="7745258" y="2529963"/>
            <a:ext cx="1839163" cy="943117"/>
          </a:xfrm>
          <a:prstGeom prst="curved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Выгнутая вниз стрелка 20"/>
          <p:cNvSpPr/>
          <p:nvPr/>
        </p:nvSpPr>
        <p:spPr>
          <a:xfrm rot="4505072">
            <a:off x="-181054" y="4984544"/>
            <a:ext cx="1994232" cy="714325"/>
          </a:xfrm>
          <a:prstGeom prst="curved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Овал 18"/>
          <p:cNvSpPr/>
          <p:nvPr/>
        </p:nvSpPr>
        <p:spPr>
          <a:xfrm rot="20879786">
            <a:off x="120473" y="2963133"/>
            <a:ext cx="3929090" cy="157163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hangingPunct="0"/>
            <a:r>
              <a:rPr lang="uk-UA" sz="2400" b="1" i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Урок слід аналізувати, а не полемізувати з викладачем</a:t>
            </a:r>
            <a:endParaRPr lang="ru-RU" sz="2400" b="1" i="1" dirty="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2" name="Облако 21"/>
          <p:cNvSpPr/>
          <p:nvPr/>
        </p:nvSpPr>
        <p:spPr>
          <a:xfrm>
            <a:off x="1500166" y="5072074"/>
            <a:ext cx="7643834" cy="1785926"/>
          </a:xfrm>
          <a:prstGeom prst="cloud">
            <a:avLst/>
          </a:prstGeom>
          <a:solidFill>
            <a:srgbClr val="CC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hangingPunct="0"/>
            <a:r>
              <a:rPr lang="uk-UA" sz="2400" b="1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Не</a:t>
            </a:r>
            <a:r>
              <a:rPr lang="en-US" sz="2400" b="1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uk-UA" sz="2400" b="1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повчати вчителя, а давати слушні рекомендації щодо підвищення ефективності</a:t>
            </a:r>
            <a:r>
              <a:rPr lang="en-US" sz="2400" b="1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uk-UA" sz="2400" b="1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уроку</a:t>
            </a:r>
            <a:endParaRPr lang="uk-UA" sz="2400" b="1" i="1" dirty="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714744" y="928670"/>
            <a:ext cx="5143536" cy="1571636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eaLnBrk="0" hangingPunct="0"/>
            <a:r>
              <a:rPr lang="uk-UA" sz="2400" b="1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Пошук в уроці кращого, а не гіршого. Не чіплятись до дрібниць</a:t>
            </a:r>
            <a:endParaRPr lang="ru-RU" sz="2400" b="1" i="1" dirty="0" smtClean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6-конечная звезда 2"/>
          <p:cNvSpPr/>
          <p:nvPr/>
        </p:nvSpPr>
        <p:spPr>
          <a:xfrm>
            <a:off x="0" y="927853"/>
            <a:ext cx="9144000" cy="857256"/>
          </a:xfrm>
          <a:prstGeom prst="star16">
            <a:avLst>
              <a:gd name="adj" fmla="val 46357"/>
            </a:avLst>
          </a:prstGeom>
          <a:blipFill>
            <a:blip r:embed="rId3"/>
            <a:tile tx="0" ty="0" sx="100000" sy="100000" flip="none" algn="tl"/>
          </a:blip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hangingPunct="0"/>
            <a:r>
              <a:rPr lang="uk-UA" sz="2400" b="1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Органічний зв’язок з метою відвідування уроку, фікція ступеня її реалізації</a:t>
            </a:r>
            <a:endParaRPr lang="ru-RU" sz="2400" b="1" i="1" dirty="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4" name="16-конечная звезда 3"/>
          <p:cNvSpPr/>
          <p:nvPr/>
        </p:nvSpPr>
        <p:spPr>
          <a:xfrm>
            <a:off x="0" y="1895736"/>
            <a:ext cx="9144000" cy="857256"/>
          </a:xfrm>
          <a:prstGeom prst="star16">
            <a:avLst>
              <a:gd name="adj" fmla="val 46814"/>
            </a:avLst>
          </a:prstGeom>
          <a:gradFill flip="none"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2700000" scaled="0"/>
            <a:tileRect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hangingPunct="0"/>
            <a:r>
              <a:rPr lang="uk-UA" sz="2400" b="1" i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Використання доцільних показників та критеріїв оцінки уроку</a:t>
            </a:r>
            <a:endParaRPr lang="ru-RU" sz="2400" b="1" i="1" dirty="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" name="16-конечная звезда 4"/>
          <p:cNvSpPr/>
          <p:nvPr/>
        </p:nvSpPr>
        <p:spPr>
          <a:xfrm>
            <a:off x="0" y="3512684"/>
            <a:ext cx="9144000" cy="642942"/>
          </a:xfrm>
          <a:prstGeom prst="star16">
            <a:avLst>
              <a:gd name="adj" fmla="val 46357"/>
            </a:avLst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2700000" scaled="0"/>
            <a:tileRect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eaLnBrk="0" hangingPunct="0"/>
            <a:r>
              <a:rPr lang="uk-UA" sz="24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Виділення найістотніших параметрів уроку</a:t>
            </a:r>
            <a:endParaRPr lang="ru-RU" sz="2400" b="1" dirty="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6" name="16-конечная звезда 5"/>
          <p:cNvSpPr/>
          <p:nvPr/>
        </p:nvSpPr>
        <p:spPr>
          <a:xfrm>
            <a:off x="0" y="2837493"/>
            <a:ext cx="9144000" cy="571504"/>
          </a:xfrm>
          <a:prstGeom prst="star16">
            <a:avLst>
              <a:gd name="adj" fmla="val 46814"/>
            </a:avLst>
          </a:prstGeom>
          <a:gradFill flip="none" rotWithShape="1"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2700000" scaled="0"/>
            <a:tileRect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hangingPunct="0"/>
            <a:r>
              <a:rPr lang="uk-UA" sz="2400" b="1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Недопущення поверховості аналізу</a:t>
            </a:r>
            <a:endParaRPr lang="ru-RU" sz="2400" b="1" i="1" dirty="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7" name="16-конечная звезда 6"/>
          <p:cNvSpPr/>
          <p:nvPr/>
        </p:nvSpPr>
        <p:spPr>
          <a:xfrm>
            <a:off x="0" y="4240127"/>
            <a:ext cx="9144000" cy="785818"/>
          </a:xfrm>
          <a:prstGeom prst="star16">
            <a:avLst>
              <a:gd name="adj" fmla="val 46814"/>
            </a:avLst>
          </a:prstGeom>
          <a:gradFill flip="none"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2700000" scaled="0"/>
            <a:tileRect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hangingPunct="0"/>
            <a:r>
              <a:rPr lang="uk-UA" sz="2400" b="1" i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Розкриття причин позитивних результатів і недоліків</a:t>
            </a:r>
            <a:endParaRPr lang="ru-RU" sz="2400" b="1" i="1" dirty="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8" name="16-конечная звезда 7"/>
          <p:cNvSpPr/>
          <p:nvPr/>
        </p:nvSpPr>
        <p:spPr>
          <a:xfrm>
            <a:off x="0" y="5117386"/>
            <a:ext cx="9144000" cy="928694"/>
          </a:xfrm>
          <a:prstGeom prst="star16">
            <a:avLst>
              <a:gd name="adj" fmla="val 46814"/>
            </a:avLst>
          </a:prstGeom>
          <a:gradFill flip="none" rotWithShape="1"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2700000" scaled="0"/>
            <a:tileRect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hangingPunct="0"/>
            <a:r>
              <a:rPr lang="uk-UA" sz="2000" b="1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Конкретність, обґрунтованість і переконливість висновків, їх конструктивність</a:t>
            </a:r>
            <a:endParaRPr lang="ru-RU" sz="2000" b="1" i="1" dirty="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" name="16-конечная звезда 8"/>
          <p:cNvSpPr/>
          <p:nvPr/>
        </p:nvSpPr>
        <p:spPr>
          <a:xfrm>
            <a:off x="0" y="6136680"/>
            <a:ext cx="9144000" cy="642942"/>
          </a:xfrm>
          <a:prstGeom prst="star16">
            <a:avLst>
              <a:gd name="adj" fmla="val 46357"/>
            </a:avLst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2700000" scaled="0"/>
            <a:tileRect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hangingPunct="0"/>
            <a:r>
              <a:rPr lang="uk-UA" sz="2200" b="1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Сформованість висновків на наукових засадах</a:t>
            </a:r>
            <a:endParaRPr lang="uk-UA" sz="2200" b="1" i="1" dirty="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0" y="0"/>
            <a:ext cx="9144000" cy="785818"/>
          </a:xfrm>
          <a:prstGeom prst="roundRect">
            <a:avLst/>
          </a:prstGeom>
          <a:solidFill>
            <a:srgbClr val="FFFF99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uk-UA" sz="4400" b="1" dirty="0" smtClean="0">
                <a:solidFill>
                  <a:srgbClr val="00660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Показники якісного аналізу уроку</a:t>
            </a:r>
            <a:endParaRPr lang="ru-RU" sz="4400" dirty="0" smtClean="0">
              <a:solidFill>
                <a:srgbClr val="0066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0" y="0"/>
            <a:ext cx="9144000" cy="78581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uk-UA" sz="2800" b="1" dirty="0" smtClean="0">
                <a:solidFill>
                  <a:srgbClr val="00660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Вимоги до рекомендацій, які даються після відвідування уроку</a:t>
            </a:r>
            <a:endParaRPr lang="ru-RU" sz="2800" dirty="0" smtClean="0">
              <a:solidFill>
                <a:srgbClr val="006600"/>
              </a:solidFill>
              <a:latin typeface="Monotype Corsiva" pitchFamily="66" charset="0"/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0" y="928646"/>
            <a:ext cx="9144000" cy="5929354"/>
          </a:xfrm>
          <a:prstGeom prst="horizontalScroll">
            <a:avLst>
              <a:gd name="adj" fmla="val 7548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eaLnBrk="0" hangingPunct="0">
              <a:buFontTx/>
              <a:buChar char="•"/>
            </a:pPr>
            <a:r>
              <a:rPr lang="uk-UA" sz="2800" b="1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Відповідність висновкам і меті відвідування</a:t>
            </a:r>
          </a:p>
          <a:p>
            <a:pPr lvl="0" algn="just" eaLnBrk="0" hangingPunct="0"/>
            <a:endParaRPr lang="ru-RU" sz="1000" b="1" i="1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algn="just" eaLnBrk="0" hangingPunct="0">
              <a:buFontTx/>
              <a:buChar char="•"/>
            </a:pPr>
            <a:r>
              <a:rPr lang="uk-UA" sz="2800" b="1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Орієнтація вчителя на усунення причин, що зумовили недоліки </a:t>
            </a:r>
            <a:r>
              <a:rPr lang="uk-UA" sz="28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(вибір методичних прийомів навчання, удосконалення організаційних форм уроку, раціональність  використання  допоміжних засобів навчання тощо)</a:t>
            </a:r>
          </a:p>
          <a:p>
            <a:pPr lvl="0" algn="just" eaLnBrk="0" hangingPunct="0"/>
            <a:endParaRPr lang="ru-RU" sz="1000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algn="just" eaLnBrk="0" hangingPunct="0">
              <a:buFontTx/>
              <a:buChar char="•"/>
            </a:pPr>
            <a:r>
              <a:rPr lang="uk-UA" sz="2800" b="1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Реальність</a:t>
            </a:r>
            <a:r>
              <a:rPr lang="uk-UA" sz="28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(чи створені у навчальному закладі відповідні умови для вчителя)</a:t>
            </a:r>
          </a:p>
          <a:p>
            <a:pPr lvl="0" algn="just" eaLnBrk="0" hangingPunct="0"/>
            <a:endParaRPr lang="ru-RU" sz="1000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algn="just" eaLnBrk="0" hangingPunct="0">
              <a:buFontTx/>
              <a:buChar char="•"/>
            </a:pPr>
            <a:r>
              <a:rPr lang="uk-UA" sz="2800" b="1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Передбачення розвитку наявності у вчителя досвіду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01F489-107F-44B7-91D7-A98E60FC81C4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  <p:sp>
        <p:nvSpPr>
          <p:cNvPr id="7" name="Выноска-облако 6"/>
          <p:cNvSpPr/>
          <p:nvPr/>
        </p:nvSpPr>
        <p:spPr>
          <a:xfrm>
            <a:off x="0" y="0"/>
            <a:ext cx="9144000" cy="6072206"/>
          </a:xfrm>
          <a:prstGeom prst="cloudCallout">
            <a:avLst>
              <a:gd name="adj1" fmla="val -20500"/>
              <a:gd name="adj2" fmla="val 60743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6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Перевірка і оцінка навчальних досягнень учнів</a:t>
            </a:r>
            <a:endParaRPr lang="ru-RU" sz="60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4EFEE9-B93F-4753-A27E-235FFB24E028}" type="slidenum">
              <a:rPr lang="ru-RU" smtClean="0"/>
              <a:pPr>
                <a:defRPr/>
              </a:pPr>
              <a:t>27</a:t>
            </a:fld>
            <a:endParaRPr lang="ru-RU"/>
          </a:p>
        </p:txBody>
      </p:sp>
      <p:sp>
        <p:nvSpPr>
          <p:cNvPr id="3" name="16-конечная звезда 2"/>
          <p:cNvSpPr/>
          <p:nvPr/>
        </p:nvSpPr>
        <p:spPr>
          <a:xfrm>
            <a:off x="2643174" y="2143116"/>
            <a:ext cx="3786213" cy="2428892"/>
          </a:xfrm>
          <a:prstGeom prst="star16">
            <a:avLst>
              <a:gd name="adj" fmla="val 42672"/>
            </a:avLst>
          </a:prstGeom>
          <a:solidFill>
            <a:srgbClr val="83CE0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i="1" dirty="0" smtClean="0">
                <a:solidFill>
                  <a:srgbClr val="C00000"/>
                </a:solidFill>
              </a:rPr>
              <a:t>Принципи оцінювання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0" y="0"/>
            <a:ext cx="3000396" cy="1714488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bg1"/>
                </a:solidFill>
              </a:rPr>
              <a:t>Плановості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3071802" y="0"/>
            <a:ext cx="3000396" cy="1285860"/>
          </a:xfrm>
          <a:prstGeom prst="flowChartAlternateProcess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bg1"/>
                </a:solidFill>
              </a:rPr>
              <a:t>Систематичності й системності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6143604" y="0"/>
            <a:ext cx="3000396" cy="1857364"/>
          </a:xfrm>
          <a:prstGeom prst="flowChartAlternateProcess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bg1"/>
                </a:solidFill>
              </a:rPr>
              <a:t>Об'єктивності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0" y="2643182"/>
            <a:ext cx="2214578" cy="1428760"/>
          </a:xfrm>
          <a:prstGeom prst="flowChartAlternateProcess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tx1"/>
                </a:solidFill>
              </a:rPr>
              <a:t>Тематичності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6929422" y="2643182"/>
            <a:ext cx="2214578" cy="1428760"/>
          </a:xfrm>
          <a:prstGeom prst="flowChartAlternateProcess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tx1"/>
                </a:solidFill>
              </a:rPr>
              <a:t>Єдності вимог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0" y="4929198"/>
            <a:ext cx="3000396" cy="1928802"/>
          </a:xfrm>
          <a:prstGeom prst="flowChartAlternateProcess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bg1"/>
                </a:solidFill>
              </a:rPr>
              <a:t>Відкритості й прозорості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6143604" y="4929198"/>
            <a:ext cx="3000396" cy="1928802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bg1"/>
                </a:solidFill>
              </a:rPr>
              <a:t>Врахування індивідуальних можливостей учнів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3071802" y="5214950"/>
            <a:ext cx="3000396" cy="1643050"/>
          </a:xfrm>
          <a:prstGeom prst="flowChartAlternateProcess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bg1"/>
                </a:solidFill>
              </a:rPr>
              <a:t>Економічності</a:t>
            </a:r>
            <a:endParaRPr lang="ru-RU" sz="2400" b="1" dirty="0">
              <a:solidFill>
                <a:schemeClr val="bg1"/>
              </a:solidFill>
            </a:endParaRPr>
          </a:p>
        </p:txBody>
      </p:sp>
      <p:cxnSp>
        <p:nvCxnSpPr>
          <p:cNvPr id="13" name="Прямая со стрелкой 12"/>
          <p:cNvCxnSpPr>
            <a:stCxn id="3" idx="10"/>
            <a:endCxn id="7" idx="3"/>
          </p:cNvCxnSpPr>
          <p:nvPr/>
        </p:nvCxnSpPr>
        <p:spPr>
          <a:xfrm rot="10800000">
            <a:off x="2214578" y="3357562"/>
            <a:ext cx="428596" cy="1588"/>
          </a:xfrm>
          <a:prstGeom prst="straightConnector1">
            <a:avLst/>
          </a:prstGeom>
          <a:ln w="1016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3" idx="2"/>
            <a:endCxn id="8" idx="1"/>
          </p:cNvCxnSpPr>
          <p:nvPr/>
        </p:nvCxnSpPr>
        <p:spPr>
          <a:xfrm>
            <a:off x="6429387" y="3357562"/>
            <a:ext cx="500035" cy="1588"/>
          </a:xfrm>
          <a:prstGeom prst="straightConnector1">
            <a:avLst/>
          </a:prstGeom>
          <a:ln w="1016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3" idx="4"/>
            <a:endCxn id="10" idx="0"/>
          </p:cNvCxnSpPr>
          <p:nvPr/>
        </p:nvCxnSpPr>
        <p:spPr>
          <a:xfrm>
            <a:off x="5874915" y="4216309"/>
            <a:ext cx="1768887" cy="712889"/>
          </a:xfrm>
          <a:prstGeom prst="straightConnector1">
            <a:avLst/>
          </a:prstGeom>
          <a:ln w="1016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3" idx="12"/>
            <a:endCxn id="4" idx="2"/>
          </p:cNvCxnSpPr>
          <p:nvPr/>
        </p:nvCxnSpPr>
        <p:spPr>
          <a:xfrm rot="10800000">
            <a:off x="1500198" y="1714489"/>
            <a:ext cx="1697448" cy="784327"/>
          </a:xfrm>
          <a:prstGeom prst="straightConnector1">
            <a:avLst/>
          </a:prstGeom>
          <a:ln w="1016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3" idx="14"/>
            <a:endCxn id="5" idx="2"/>
          </p:cNvCxnSpPr>
          <p:nvPr/>
        </p:nvCxnSpPr>
        <p:spPr>
          <a:xfrm rot="5400000" flipH="1" flipV="1">
            <a:off x="4125512" y="1696629"/>
            <a:ext cx="857256" cy="35719"/>
          </a:xfrm>
          <a:prstGeom prst="straightConnector1">
            <a:avLst/>
          </a:prstGeom>
          <a:ln w="1016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3" idx="6"/>
            <a:endCxn id="11" idx="0"/>
          </p:cNvCxnSpPr>
          <p:nvPr/>
        </p:nvCxnSpPr>
        <p:spPr>
          <a:xfrm rot="16200000" flipH="1">
            <a:off x="4232669" y="4875619"/>
            <a:ext cx="642942" cy="35719"/>
          </a:xfrm>
          <a:prstGeom prst="straightConnector1">
            <a:avLst/>
          </a:prstGeom>
          <a:ln w="1016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3" idx="9"/>
            <a:endCxn id="9" idx="0"/>
          </p:cNvCxnSpPr>
          <p:nvPr/>
        </p:nvCxnSpPr>
        <p:spPr>
          <a:xfrm rot="10800000" flipV="1">
            <a:off x="1500199" y="3822306"/>
            <a:ext cx="1287079" cy="1106892"/>
          </a:xfrm>
          <a:prstGeom prst="straightConnector1">
            <a:avLst/>
          </a:prstGeom>
          <a:ln w="1016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3" idx="0"/>
            <a:endCxn id="6" idx="2"/>
          </p:cNvCxnSpPr>
          <p:nvPr/>
        </p:nvCxnSpPr>
        <p:spPr>
          <a:xfrm flipV="1">
            <a:off x="5874915" y="1857364"/>
            <a:ext cx="1768887" cy="641451"/>
          </a:xfrm>
          <a:prstGeom prst="straightConnector1">
            <a:avLst/>
          </a:prstGeom>
          <a:ln w="1016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488" y="2143116"/>
            <a:ext cx="361438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Види</a:t>
            </a:r>
            <a:endParaRPr lang="ru-RU" sz="5400" b="1" cap="none" spc="50" dirty="0" smtClean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uk-UA" sz="5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контролю</a:t>
            </a:r>
            <a:endParaRPr lang="ru-RU" sz="54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20873158">
            <a:off x="76085" y="396387"/>
            <a:ext cx="3898503" cy="113877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Діагностичний</a:t>
            </a:r>
            <a:endParaRPr lang="ru-RU" sz="40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uk-UA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(попередній)</a:t>
            </a:r>
            <a:endParaRPr lang="ru-R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20893005">
            <a:off x="6117110" y="1915720"/>
            <a:ext cx="298607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A16B35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Повторний</a:t>
            </a:r>
            <a:endParaRPr lang="ru-RU" sz="40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A16B35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687304">
            <a:off x="5681839" y="374131"/>
            <a:ext cx="321543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Тематичний</a:t>
            </a:r>
            <a:endParaRPr lang="ru-RU" sz="40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797476">
            <a:off x="46054" y="2151016"/>
            <a:ext cx="263706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Поточний</a:t>
            </a:r>
            <a:endParaRPr lang="ru-RU" sz="40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0628" y="4857760"/>
            <a:ext cx="380803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Періодичний</a:t>
            </a:r>
            <a:endParaRPr lang="ru-RU" sz="4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8596" y="4857760"/>
            <a:ext cx="379315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Підсумковий</a:t>
            </a:r>
            <a:endParaRPr lang="ru-RU" sz="4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Выгнутая вниз стрелка 9"/>
          <p:cNvSpPr/>
          <p:nvPr/>
        </p:nvSpPr>
        <p:spPr>
          <a:xfrm rot="19850725">
            <a:off x="6402791" y="3025413"/>
            <a:ext cx="2294593" cy="533902"/>
          </a:xfrm>
          <a:prstGeom prst="curved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Выгнутая вниз стрелка 10"/>
          <p:cNvSpPr/>
          <p:nvPr/>
        </p:nvSpPr>
        <p:spPr>
          <a:xfrm rot="925863" flipH="1">
            <a:off x="453200" y="3290862"/>
            <a:ext cx="2261537" cy="576230"/>
          </a:xfrm>
          <a:prstGeom prst="curved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Выгнутая вниз стрелка 11"/>
          <p:cNvSpPr/>
          <p:nvPr/>
        </p:nvSpPr>
        <p:spPr>
          <a:xfrm rot="6900085">
            <a:off x="1301640" y="3961490"/>
            <a:ext cx="1685100" cy="553118"/>
          </a:xfrm>
          <a:prstGeom prst="curved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Выгнутая вниз стрелка 12"/>
          <p:cNvSpPr/>
          <p:nvPr/>
        </p:nvSpPr>
        <p:spPr>
          <a:xfrm rot="3346782" flipV="1">
            <a:off x="6259193" y="3902069"/>
            <a:ext cx="1786903" cy="561376"/>
          </a:xfrm>
          <a:prstGeom prst="curved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Выгнутая вниз стрелка 13"/>
          <p:cNvSpPr/>
          <p:nvPr/>
        </p:nvSpPr>
        <p:spPr>
          <a:xfrm rot="6698447" flipH="1">
            <a:off x="3695276" y="822148"/>
            <a:ext cx="2261537" cy="725323"/>
          </a:xfrm>
          <a:prstGeom prst="curved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Выгнутая вниз стрелка 14"/>
          <p:cNvSpPr/>
          <p:nvPr/>
        </p:nvSpPr>
        <p:spPr>
          <a:xfrm rot="15232718">
            <a:off x="3614706" y="854869"/>
            <a:ext cx="2155953" cy="669162"/>
          </a:xfrm>
          <a:prstGeom prst="curved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6-конечная звезда 2"/>
          <p:cNvSpPr/>
          <p:nvPr/>
        </p:nvSpPr>
        <p:spPr>
          <a:xfrm>
            <a:off x="0" y="1285860"/>
            <a:ext cx="4071966" cy="1428736"/>
          </a:xfrm>
          <a:prstGeom prst="star16">
            <a:avLst>
              <a:gd name="adj" fmla="val 39500"/>
            </a:avLst>
          </a:prstGeom>
          <a:gradFill flip="none" rotWithShape="1">
            <a:gsLst>
              <a:gs pos="0">
                <a:srgbClr val="CC66FF">
                  <a:shade val="30000"/>
                  <a:satMod val="115000"/>
                </a:srgbClr>
              </a:gs>
              <a:gs pos="50000">
                <a:srgbClr val="CC66FF">
                  <a:shade val="67500"/>
                  <a:satMod val="115000"/>
                </a:srgbClr>
              </a:gs>
              <a:gs pos="100000">
                <a:srgbClr val="CC66FF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/>
              <a:t>Усна перевірка</a:t>
            </a:r>
            <a:endParaRPr lang="ru-RU" sz="2400" b="1" dirty="0"/>
          </a:p>
        </p:txBody>
      </p:sp>
      <p:sp>
        <p:nvSpPr>
          <p:cNvPr id="4" name="16-конечная звезда 3"/>
          <p:cNvSpPr/>
          <p:nvPr/>
        </p:nvSpPr>
        <p:spPr>
          <a:xfrm>
            <a:off x="5072034" y="1214422"/>
            <a:ext cx="4071966" cy="1643074"/>
          </a:xfrm>
          <a:prstGeom prst="star16">
            <a:avLst>
              <a:gd name="adj" fmla="val 39500"/>
            </a:avLst>
          </a:prstGeom>
          <a:gradFill flip="none"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2700000" scaled="0"/>
            <a:tileRect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/>
              <a:t>Тестова перевірка</a:t>
            </a:r>
            <a:endParaRPr lang="ru-RU" sz="2400" b="1" dirty="0"/>
          </a:p>
        </p:txBody>
      </p:sp>
      <p:sp>
        <p:nvSpPr>
          <p:cNvPr id="5" name="16-конечная звезда 4"/>
          <p:cNvSpPr/>
          <p:nvPr/>
        </p:nvSpPr>
        <p:spPr>
          <a:xfrm>
            <a:off x="1313748" y="5357826"/>
            <a:ext cx="6643734" cy="1000132"/>
          </a:xfrm>
          <a:prstGeom prst="star16">
            <a:avLst>
              <a:gd name="adj" fmla="val 39500"/>
            </a:avLst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2700000" scaled="0"/>
            <a:tileRect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</a:rPr>
              <a:t>Графічна перевірка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16-конечная звезда 5"/>
          <p:cNvSpPr/>
          <p:nvPr/>
        </p:nvSpPr>
        <p:spPr>
          <a:xfrm>
            <a:off x="0" y="3214686"/>
            <a:ext cx="4071966" cy="1785950"/>
          </a:xfrm>
          <a:prstGeom prst="star16">
            <a:avLst>
              <a:gd name="adj" fmla="val 39500"/>
            </a:avLst>
          </a:prstGeom>
          <a:gradFill flip="none" rotWithShape="1"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2700000" scaled="0"/>
            <a:tileRect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</a:rPr>
              <a:t>Письмова перевірка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7" name="16-конечная звезда 6"/>
          <p:cNvSpPr/>
          <p:nvPr/>
        </p:nvSpPr>
        <p:spPr>
          <a:xfrm>
            <a:off x="5072034" y="3357562"/>
            <a:ext cx="4071966" cy="1571636"/>
          </a:xfrm>
          <a:prstGeom prst="star16">
            <a:avLst>
              <a:gd name="adj" fmla="val 39500"/>
            </a:avLst>
          </a:prstGeom>
          <a:gradFill flip="none" rotWithShape="1"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2700000" scaled="0"/>
            <a:tileRect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</a:rPr>
              <a:t>Практична перевірка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142976" y="0"/>
            <a:ext cx="7000924" cy="78581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5400" b="1" i="1" dirty="0" smtClean="0">
                <a:solidFill>
                  <a:srgbClr val="FF0000"/>
                </a:solidFill>
                <a:latin typeface="Monotype Corsiva" pitchFamily="66" charset="0"/>
              </a:rPr>
              <a:t>Методи оцінювання</a:t>
            </a:r>
            <a:endParaRPr lang="ru-RU" sz="5400" b="1" i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cxnSp>
        <p:nvCxnSpPr>
          <p:cNvPr id="9" name="Прямая со стрелкой 8"/>
          <p:cNvCxnSpPr>
            <a:stCxn id="8" idx="2"/>
            <a:endCxn id="5" idx="14"/>
          </p:cNvCxnSpPr>
          <p:nvPr/>
        </p:nvCxnSpPr>
        <p:spPr>
          <a:xfrm rot="5400000">
            <a:off x="2353523" y="3067911"/>
            <a:ext cx="4572008" cy="7823"/>
          </a:xfrm>
          <a:prstGeom prst="straightConnector1">
            <a:avLst/>
          </a:prstGeom>
          <a:ln w="1016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8" idx="2"/>
            <a:endCxn id="7" idx="11"/>
          </p:cNvCxnSpPr>
          <p:nvPr/>
        </p:nvCxnSpPr>
        <p:spPr>
          <a:xfrm rot="16200000" flipH="1">
            <a:off x="3406803" y="2022452"/>
            <a:ext cx="3056845" cy="583575"/>
          </a:xfrm>
          <a:prstGeom prst="straightConnector1">
            <a:avLst/>
          </a:prstGeom>
          <a:ln w="1016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8" idx="2"/>
            <a:endCxn id="6" idx="1"/>
          </p:cNvCxnSpPr>
          <p:nvPr/>
        </p:nvCxnSpPr>
        <p:spPr>
          <a:xfrm rot="5400000">
            <a:off x="2790154" y="1912652"/>
            <a:ext cx="2980119" cy="726451"/>
          </a:xfrm>
          <a:prstGeom prst="straightConnector1">
            <a:avLst/>
          </a:prstGeom>
          <a:ln w="1016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8" idx="2"/>
            <a:endCxn id="4" idx="12"/>
          </p:cNvCxnSpPr>
          <p:nvPr/>
        </p:nvCxnSpPr>
        <p:spPr>
          <a:xfrm rot="16200000" flipH="1">
            <a:off x="4821283" y="607972"/>
            <a:ext cx="669224" cy="1024915"/>
          </a:xfrm>
          <a:prstGeom prst="straightConnector1">
            <a:avLst/>
          </a:prstGeom>
          <a:ln w="1016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8" idx="2"/>
            <a:endCxn id="3" idx="0"/>
          </p:cNvCxnSpPr>
          <p:nvPr/>
        </p:nvCxnSpPr>
        <p:spPr>
          <a:xfrm rot="5400000">
            <a:off x="3704907" y="556559"/>
            <a:ext cx="709273" cy="1167791"/>
          </a:xfrm>
          <a:prstGeom prst="straightConnector1">
            <a:avLst/>
          </a:prstGeom>
          <a:ln w="1016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01F489-107F-44B7-91D7-A98E60FC81C4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7" name="Выноска-облако 6"/>
          <p:cNvSpPr/>
          <p:nvPr/>
        </p:nvSpPr>
        <p:spPr>
          <a:xfrm>
            <a:off x="0" y="285728"/>
            <a:ext cx="9144000" cy="3000396"/>
          </a:xfrm>
          <a:prstGeom prst="cloudCallou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54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Внутрішкільний</a:t>
            </a:r>
            <a:r>
              <a:rPr lang="uk-UA" sz="5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контроль</a:t>
            </a:r>
            <a:endParaRPr lang="ru-RU" sz="54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3929066"/>
            <a:ext cx="9144000" cy="226215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Метою </a:t>
            </a:r>
            <a:r>
              <a:rPr lang="uk-UA" sz="3600" b="1" dirty="0" err="1" smtClean="0">
                <a:solidFill>
                  <a:srgbClr val="FFFF00"/>
                </a:solidFill>
              </a:rPr>
              <a:t>внутрішкільного</a:t>
            </a:r>
            <a:r>
              <a:rPr lang="uk-UA" sz="3600" b="1" dirty="0" smtClean="0">
                <a:solidFill>
                  <a:srgbClr val="FFFF00"/>
                </a:solidFill>
              </a:rPr>
              <a:t> контролю є:</a:t>
            </a:r>
          </a:p>
          <a:p>
            <a:endParaRPr lang="uk-UA" sz="900" b="1" dirty="0" smtClean="0">
              <a:solidFill>
                <a:srgbClr val="FFFF00"/>
              </a:solidFill>
            </a:endParaRPr>
          </a:p>
          <a:p>
            <a:pPr algn="ctr"/>
            <a:r>
              <a:rPr lang="uk-UA" sz="3200" dirty="0" smtClean="0"/>
              <a:t>•  досконалість діяльності навчального закладу;</a:t>
            </a:r>
          </a:p>
          <a:p>
            <a:pPr algn="ctr"/>
            <a:r>
              <a:rPr lang="uk-UA" sz="3200" dirty="0" smtClean="0"/>
              <a:t>•  підвищення майстерності вчителів;</a:t>
            </a:r>
          </a:p>
          <a:p>
            <a:pPr algn="ctr"/>
            <a:r>
              <a:rPr lang="ru-RU" sz="3200" dirty="0" smtClean="0"/>
              <a:t>•  </a:t>
            </a:r>
            <a:r>
              <a:rPr lang="ru-RU" sz="3200" dirty="0" err="1" smtClean="0"/>
              <a:t>покращення</a:t>
            </a:r>
            <a:r>
              <a:rPr lang="ru-RU" sz="3200" dirty="0" smtClean="0"/>
              <a:t> </a:t>
            </a:r>
            <a:r>
              <a:rPr lang="ru-RU" sz="3200" dirty="0" err="1" smtClean="0"/>
              <a:t>якості</a:t>
            </a:r>
            <a:r>
              <a:rPr lang="ru-RU" sz="3200" dirty="0" smtClean="0"/>
              <a:t> </a:t>
            </a:r>
            <a:r>
              <a:rPr lang="ru-RU" sz="3200" dirty="0" err="1" smtClean="0"/>
              <a:t>навчання</a:t>
            </a:r>
            <a:r>
              <a:rPr lang="ru-RU" sz="3200" dirty="0" smtClean="0"/>
              <a:t> в </a:t>
            </a:r>
            <a:r>
              <a:rPr lang="ru-RU" sz="3200" dirty="0" err="1" smtClean="0"/>
              <a:t>школі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01F489-107F-44B7-91D7-A98E60FC81C4}" type="slidenum">
              <a:rPr lang="ru-RU" smtClean="0"/>
              <a:pPr>
                <a:defRPr/>
              </a:pPr>
              <a:t>30</a:t>
            </a:fld>
            <a:endParaRPr lang="ru-RU"/>
          </a:p>
        </p:txBody>
      </p:sp>
      <p:sp>
        <p:nvSpPr>
          <p:cNvPr id="7" name="Выноска-облако 6"/>
          <p:cNvSpPr/>
          <p:nvPr/>
        </p:nvSpPr>
        <p:spPr>
          <a:xfrm>
            <a:off x="0" y="0"/>
            <a:ext cx="9144000" cy="5643578"/>
          </a:xfrm>
          <a:prstGeom prst="cloudCallou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7200" b="1" i="1" spc="5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Практична частина</a:t>
            </a:r>
            <a:endParaRPr lang="ru-RU" sz="7200" i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0" y="0"/>
            <a:ext cx="9144000" cy="571480"/>
          </a:xfrm>
          <a:prstGeom prst="roundRect">
            <a:avLst/>
          </a:prstGeom>
          <a:solidFill>
            <a:srgbClr val="FFFF99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uk-UA" sz="4400" b="1" dirty="0" smtClean="0">
                <a:solidFill>
                  <a:srgbClr val="00660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Завдання №1</a:t>
            </a:r>
            <a:endParaRPr lang="ru-RU" sz="4400" dirty="0" smtClean="0">
              <a:solidFill>
                <a:srgbClr val="006600"/>
              </a:solidFill>
              <a:latin typeface="Monotype Corsiva" pitchFamily="66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0" y="714356"/>
            <a:ext cx="9144000" cy="928694"/>
          </a:xfrm>
          <a:prstGeom prst="round2Diag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/>
              <a:t>Скласти орієнтовний план </a:t>
            </a:r>
            <a:r>
              <a:rPr lang="uk-UA" sz="3200" b="1" dirty="0" err="1" smtClean="0"/>
              <a:t>контрольно–аналітичної</a:t>
            </a:r>
            <a:r>
              <a:rPr lang="uk-UA" sz="3200" b="1" dirty="0" smtClean="0"/>
              <a:t> діяльності на п’ять років</a:t>
            </a:r>
            <a:endParaRPr lang="ru-RU" sz="32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286644" y="2214554"/>
            <a:ext cx="1857356" cy="378565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- до наказу;  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 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до педради;  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І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– на інструктивно-методичну нараду;  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– на засідання  </a:t>
            </a:r>
            <a:r>
              <a:rPr kumimoji="0" lang="uk-UA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МО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1857364"/>
          <a:ext cx="7286643" cy="4620726"/>
        </p:xfrm>
        <a:graphic>
          <a:graphicData uri="http://schemas.openxmlformats.org/drawingml/2006/table">
            <a:tbl>
              <a:tblPr/>
              <a:tblGrid>
                <a:gridCol w="1357290"/>
                <a:gridCol w="1030801"/>
                <a:gridCol w="1224638"/>
                <a:gridCol w="1224638"/>
                <a:gridCol w="1224638"/>
                <a:gridCol w="1224638"/>
              </a:tblGrid>
              <a:tr h="42862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 dirty="0">
                          <a:latin typeface="Calibri"/>
                          <a:ea typeface="Calibri"/>
                          <a:cs typeface="Times New Roman"/>
                        </a:rPr>
                        <a:t>Предмет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 dirty="0">
                          <a:latin typeface="Calibri"/>
                          <a:ea typeface="Calibri"/>
                          <a:cs typeface="Times New Roman"/>
                        </a:rPr>
                        <a:t>Навчальний  рік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47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 dirty="0">
                          <a:latin typeface="Calibri"/>
                          <a:ea typeface="Calibri"/>
                          <a:cs typeface="Times New Roman"/>
                        </a:rPr>
                        <a:t>201</a:t>
                      </a:r>
                      <a:r>
                        <a:rPr lang="en-US" sz="1600" b="1" i="1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uk-UA" sz="1600" b="1" i="1" dirty="0">
                          <a:latin typeface="Calibri"/>
                          <a:ea typeface="Calibri"/>
                          <a:cs typeface="Times New Roman"/>
                        </a:rPr>
                        <a:t>-201</a:t>
                      </a:r>
                      <a:r>
                        <a:rPr lang="en-US" sz="1600" b="1" i="1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 dirty="0">
                          <a:latin typeface="Calibri"/>
                          <a:ea typeface="Calibri"/>
                          <a:cs typeface="Times New Roman"/>
                        </a:rPr>
                        <a:t>201</a:t>
                      </a:r>
                      <a:r>
                        <a:rPr lang="en-US" sz="1600" b="1" i="1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uk-UA" sz="1600" b="1" i="1" dirty="0">
                          <a:latin typeface="Calibri"/>
                          <a:ea typeface="Calibri"/>
                          <a:cs typeface="Times New Roman"/>
                        </a:rPr>
                        <a:t>-201</a:t>
                      </a:r>
                      <a:r>
                        <a:rPr lang="en-US" sz="1600" b="1" i="1" dirty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 dirty="0">
                          <a:latin typeface="Calibri"/>
                          <a:ea typeface="Calibri"/>
                          <a:cs typeface="Times New Roman"/>
                        </a:rPr>
                        <a:t>201</a:t>
                      </a:r>
                      <a:r>
                        <a:rPr lang="en-US" sz="1600" b="1" i="1" dirty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uk-UA" sz="1600" b="1" i="1" dirty="0">
                          <a:latin typeface="Calibri"/>
                          <a:ea typeface="Calibri"/>
                          <a:cs typeface="Times New Roman"/>
                        </a:rPr>
                        <a:t>-201</a:t>
                      </a:r>
                      <a:r>
                        <a:rPr lang="en-US" sz="1600" b="1" i="1" dirty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 dirty="0">
                          <a:latin typeface="Calibri"/>
                          <a:ea typeface="Calibri"/>
                          <a:cs typeface="Times New Roman"/>
                        </a:rPr>
                        <a:t>201</a:t>
                      </a:r>
                      <a:r>
                        <a:rPr lang="en-US" sz="1600" b="1" i="1" dirty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r>
                        <a:rPr lang="uk-UA" sz="1600" b="1" i="1" dirty="0">
                          <a:latin typeface="Calibri"/>
                          <a:ea typeface="Calibri"/>
                          <a:cs typeface="Times New Roman"/>
                        </a:rPr>
                        <a:t>-201</a:t>
                      </a:r>
                      <a:r>
                        <a:rPr lang="en-US" sz="1600" b="1" i="1" dirty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 dirty="0">
                          <a:latin typeface="Calibri"/>
                          <a:ea typeface="Calibri"/>
                          <a:cs typeface="Times New Roman"/>
                        </a:rPr>
                        <a:t>201</a:t>
                      </a:r>
                      <a:r>
                        <a:rPr lang="en-US" sz="1600" b="1" i="1" dirty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r>
                        <a:rPr lang="uk-UA" sz="1600" b="1" i="1" dirty="0">
                          <a:latin typeface="Calibri"/>
                          <a:ea typeface="Calibri"/>
                          <a:cs typeface="Times New Roman"/>
                        </a:rPr>
                        <a:t>-201</a:t>
                      </a:r>
                      <a:r>
                        <a:rPr lang="en-US" sz="1600" b="1" i="1" dirty="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</a:tr>
              <a:tr h="12385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Calibri"/>
                          <a:ea typeface="Calibri"/>
                          <a:cs typeface="Times New Roman"/>
                        </a:rPr>
                        <a:t>Українська мова та література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85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Calibri"/>
                          <a:ea typeface="Calibri"/>
                          <a:cs typeface="Times New Roman"/>
                        </a:rPr>
                        <a:t>Світова література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2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Calibri"/>
                          <a:ea typeface="Calibri"/>
                          <a:cs typeface="Times New Roman"/>
                        </a:rPr>
                        <a:t>Іноземна  мова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2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Calibri"/>
                          <a:ea typeface="Calibri"/>
                          <a:cs typeface="Times New Roman"/>
                        </a:rPr>
                        <a:t>Історія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714348" y="0"/>
            <a:ext cx="8043357" cy="1077218"/>
          </a:xfrm>
          <a:prstGeom prst="rect">
            <a:avLst/>
          </a:prstGeom>
          <a:solidFill>
            <a:srgbClr val="CC66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Приклад орієнтовного плану </a:t>
            </a:r>
            <a:r>
              <a:rPr kumimoji="0" lang="uk-UA" sz="32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контрольно–</a:t>
            </a:r>
            <a:endParaRPr kumimoji="0" lang="uk-UA" sz="3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аналітичної діяльності на п’ять років</a:t>
            </a:r>
            <a:endParaRPr kumimoji="0" lang="uk-UA" sz="3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1142984"/>
          <a:ext cx="9144002" cy="5793400"/>
        </p:xfrm>
        <a:graphic>
          <a:graphicData uri="http://schemas.openxmlformats.org/drawingml/2006/table">
            <a:tbl>
              <a:tblPr/>
              <a:tblGrid>
                <a:gridCol w="1460017"/>
                <a:gridCol w="1536797"/>
                <a:gridCol w="1536797"/>
                <a:gridCol w="1536797"/>
                <a:gridCol w="1536797"/>
                <a:gridCol w="1536797"/>
              </a:tblGrid>
              <a:tr h="32037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 dirty="0">
                          <a:latin typeface="Calibri"/>
                          <a:ea typeface="Calibri"/>
                          <a:cs typeface="Times New Roman"/>
                        </a:rPr>
                        <a:t>Предмет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>
                          <a:latin typeface="Calibri"/>
                          <a:ea typeface="Calibri"/>
                          <a:cs typeface="Times New Roman"/>
                        </a:rPr>
                        <a:t>Навчальний  рік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03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 dirty="0">
                          <a:latin typeface="Calibri"/>
                          <a:ea typeface="Calibri"/>
                          <a:cs typeface="Times New Roman"/>
                        </a:rPr>
                        <a:t>201</a:t>
                      </a:r>
                      <a:r>
                        <a:rPr lang="en-US" sz="1600" b="1" i="1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uk-UA" sz="1600" b="1" i="1" dirty="0">
                          <a:latin typeface="Calibri"/>
                          <a:ea typeface="Calibri"/>
                          <a:cs typeface="Times New Roman"/>
                        </a:rPr>
                        <a:t>-201</a:t>
                      </a:r>
                      <a:r>
                        <a:rPr lang="en-US" sz="1600" b="1" i="1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 dirty="0">
                          <a:latin typeface="Calibri"/>
                          <a:ea typeface="Calibri"/>
                          <a:cs typeface="Times New Roman"/>
                        </a:rPr>
                        <a:t>201</a:t>
                      </a:r>
                      <a:r>
                        <a:rPr lang="en-US" sz="1600" b="1" i="1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uk-UA" sz="1600" b="1" i="1" dirty="0">
                          <a:latin typeface="Calibri"/>
                          <a:ea typeface="Calibri"/>
                          <a:cs typeface="Times New Roman"/>
                        </a:rPr>
                        <a:t>-201</a:t>
                      </a:r>
                      <a:r>
                        <a:rPr lang="en-US" sz="1600" b="1" i="1" dirty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 dirty="0">
                          <a:latin typeface="Calibri"/>
                          <a:ea typeface="Calibri"/>
                          <a:cs typeface="Times New Roman"/>
                        </a:rPr>
                        <a:t>201</a:t>
                      </a:r>
                      <a:r>
                        <a:rPr lang="en-US" sz="1600" b="1" i="1" dirty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uk-UA" sz="1600" b="1" i="1" dirty="0">
                          <a:latin typeface="Calibri"/>
                          <a:ea typeface="Calibri"/>
                          <a:cs typeface="Times New Roman"/>
                        </a:rPr>
                        <a:t>-201</a:t>
                      </a:r>
                      <a:r>
                        <a:rPr lang="en-US" sz="1600" b="1" i="1" dirty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 dirty="0">
                          <a:latin typeface="Calibri"/>
                          <a:ea typeface="Calibri"/>
                          <a:cs typeface="Times New Roman"/>
                        </a:rPr>
                        <a:t>201</a:t>
                      </a:r>
                      <a:r>
                        <a:rPr lang="en-US" sz="1600" b="1" i="1" dirty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r>
                        <a:rPr lang="uk-UA" sz="1600" b="1" i="1" dirty="0">
                          <a:latin typeface="Calibri"/>
                          <a:ea typeface="Calibri"/>
                          <a:cs typeface="Times New Roman"/>
                        </a:rPr>
                        <a:t>-201</a:t>
                      </a:r>
                      <a:r>
                        <a:rPr lang="en-US" sz="1600" b="1" i="1" dirty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 dirty="0">
                          <a:latin typeface="Calibri"/>
                          <a:ea typeface="Calibri"/>
                          <a:cs typeface="Times New Roman"/>
                        </a:rPr>
                        <a:t>201</a:t>
                      </a:r>
                      <a:r>
                        <a:rPr lang="en-US" sz="1600" b="1" i="1" dirty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r>
                        <a:rPr lang="uk-UA" sz="1600" b="1" i="1" dirty="0">
                          <a:latin typeface="Calibri"/>
                          <a:ea typeface="Calibri"/>
                          <a:cs typeface="Times New Roman"/>
                        </a:rPr>
                        <a:t>-201</a:t>
                      </a:r>
                      <a:r>
                        <a:rPr lang="en-US" sz="1600" b="1" i="1" dirty="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4497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Calibri"/>
                          <a:ea typeface="Calibri"/>
                          <a:cs typeface="Times New Roman"/>
                        </a:rPr>
                        <a:t>Українська мова та література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Моніторинг рівня навчальних досягнень учнів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Стан викладання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Дотримання обов’язкових видів робіт учнів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Аналіз ефективності роботи з обдарованими учнями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І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Стан викладання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208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Світова література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Моніторинг рівня навчальних досягнень учнів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Впровадження інтерактивних технологій навчання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Здійснення тематичного обліку навчальних досягнень учнів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Впровадження ІКТ у навчальний процес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Дотримання нормативних вимог до оцінювання учнів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І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9665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Іноземна  мова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Моніторинг рівня навчальних досягнень учнів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Дотримання обов’язкових видів робіт учнів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Стан викладання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Впровадження ІКТ у навчальний процес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Стан організації позаурочної роботи з учнями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4497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Calibri"/>
                          <a:ea typeface="Calibri"/>
                          <a:cs typeface="Times New Roman"/>
                        </a:rPr>
                        <a:t>Історія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Впровадження інноваційних освітніх технологій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Моніторинг рівня навчальних досягнень учнів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Аналіз ефективності роботи з обдарованими учнями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І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Здійнення між предметних зв’язків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І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Стан викладання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500042"/>
          <a:ext cx="9144001" cy="6357959"/>
        </p:xfrm>
        <a:graphic>
          <a:graphicData uri="http://schemas.openxmlformats.org/drawingml/2006/table">
            <a:tbl>
              <a:tblPr/>
              <a:tblGrid>
                <a:gridCol w="1460016"/>
                <a:gridCol w="1536797"/>
                <a:gridCol w="1536797"/>
                <a:gridCol w="1536797"/>
                <a:gridCol w="1536797"/>
                <a:gridCol w="1536797"/>
              </a:tblGrid>
              <a:tr h="35642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 dirty="0">
                          <a:latin typeface="Calibri"/>
                          <a:ea typeface="Calibri"/>
                          <a:cs typeface="Times New Roman"/>
                        </a:rPr>
                        <a:t>Предмет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 dirty="0">
                          <a:latin typeface="Calibri"/>
                          <a:ea typeface="Calibri"/>
                          <a:cs typeface="Times New Roman"/>
                        </a:rPr>
                        <a:t>Навчальний  рік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64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 dirty="0">
                          <a:latin typeface="Calibri"/>
                          <a:ea typeface="Calibri"/>
                          <a:cs typeface="Times New Roman"/>
                        </a:rPr>
                        <a:t>201</a:t>
                      </a:r>
                      <a:r>
                        <a:rPr lang="en-US" sz="1600" b="1" i="1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uk-UA" sz="1600" b="1" i="1" dirty="0">
                          <a:latin typeface="Calibri"/>
                          <a:ea typeface="Calibri"/>
                          <a:cs typeface="Times New Roman"/>
                        </a:rPr>
                        <a:t>-201</a:t>
                      </a:r>
                      <a:r>
                        <a:rPr lang="en-US" sz="1600" b="1" i="1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 dirty="0">
                          <a:latin typeface="Calibri"/>
                          <a:ea typeface="Calibri"/>
                          <a:cs typeface="Times New Roman"/>
                        </a:rPr>
                        <a:t>201</a:t>
                      </a:r>
                      <a:r>
                        <a:rPr lang="en-US" sz="1600" b="1" i="1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uk-UA" sz="1600" b="1" i="1" dirty="0">
                          <a:latin typeface="Calibri"/>
                          <a:ea typeface="Calibri"/>
                          <a:cs typeface="Times New Roman"/>
                        </a:rPr>
                        <a:t>-201</a:t>
                      </a:r>
                      <a:r>
                        <a:rPr lang="en-US" sz="1600" b="1" i="1" dirty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 dirty="0">
                          <a:latin typeface="Calibri"/>
                          <a:ea typeface="Calibri"/>
                          <a:cs typeface="Times New Roman"/>
                        </a:rPr>
                        <a:t>201</a:t>
                      </a:r>
                      <a:r>
                        <a:rPr lang="en-US" sz="1600" b="1" i="1" dirty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uk-UA" sz="1600" b="1" i="1" dirty="0">
                          <a:latin typeface="Calibri"/>
                          <a:ea typeface="Calibri"/>
                          <a:cs typeface="Times New Roman"/>
                        </a:rPr>
                        <a:t>-201</a:t>
                      </a:r>
                      <a:r>
                        <a:rPr lang="en-US" sz="1600" b="1" i="1" dirty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 dirty="0">
                          <a:latin typeface="Calibri"/>
                          <a:ea typeface="Calibri"/>
                          <a:cs typeface="Times New Roman"/>
                        </a:rPr>
                        <a:t>201</a:t>
                      </a:r>
                      <a:r>
                        <a:rPr lang="en-US" sz="1600" b="1" i="1" dirty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r>
                        <a:rPr lang="uk-UA" sz="1600" b="1" i="1" dirty="0">
                          <a:latin typeface="Calibri"/>
                          <a:ea typeface="Calibri"/>
                          <a:cs typeface="Times New Roman"/>
                        </a:rPr>
                        <a:t>-201</a:t>
                      </a:r>
                      <a:r>
                        <a:rPr lang="en-US" sz="1600" b="1" i="1" dirty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 dirty="0">
                          <a:latin typeface="Calibri"/>
                          <a:ea typeface="Calibri"/>
                          <a:cs typeface="Times New Roman"/>
                        </a:rPr>
                        <a:t>201</a:t>
                      </a:r>
                      <a:r>
                        <a:rPr lang="en-US" sz="1600" b="1" i="1" dirty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r>
                        <a:rPr lang="uk-UA" sz="1600" b="1" i="1" dirty="0">
                          <a:latin typeface="Calibri"/>
                          <a:ea typeface="Calibri"/>
                          <a:cs typeface="Times New Roman"/>
                        </a:rPr>
                        <a:t>-201</a:t>
                      </a:r>
                      <a:r>
                        <a:rPr lang="en-US" sz="1600" b="1" i="1" dirty="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3440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Calibri"/>
                          <a:ea typeface="Calibri"/>
                          <a:cs typeface="Times New Roman"/>
                        </a:rPr>
                        <a:t>Правознавство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Дотримання нормативних вимог до оцінювання учнів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І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Моніторинг рівня навчальних досягнень учнів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Стан  організації позаурочної роботи з учнями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Впровадження ІКТ у навчальний процес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Стан  організації позаурочної роботи з учнями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3440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Людина  і  світ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Впровадження інтерактивних технологій навчання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Моніторинг рівня навчальних досягнень учнів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err="1">
                          <a:latin typeface="Times New Roman"/>
                          <a:ea typeface="Calibri"/>
                          <a:cs typeface="Times New Roman"/>
                        </a:rPr>
                        <a:t>Здійнення</a:t>
                      </a: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 між предметних зв’язків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І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Стан викладання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Впровадження ІКТ у навчальний процес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3440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Географія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Дотримання нормативних вимог до оцінювання учнів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І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Впровадження інтерактивних технологій навчання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Стан  організації позаурочної роботи з учнями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Стан викладання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Здійснення тематичного обліку навчальних досягнень учнів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128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Calibri"/>
                          <a:ea typeface="Calibri"/>
                          <a:cs typeface="Times New Roman"/>
                        </a:rPr>
                        <a:t>Математика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Стан викладання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Аналіз ефективності роботи з обдарованими учнями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І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Моніторинг рівня навчальних досягнень учнів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Впровадження ІКТ у навчальний процес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Дотримання обов’язкових видів робіт учнів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-2" y="571480"/>
          <a:ext cx="9144002" cy="6293248"/>
        </p:xfrm>
        <a:graphic>
          <a:graphicData uri="http://schemas.openxmlformats.org/drawingml/2006/table">
            <a:tbl>
              <a:tblPr/>
              <a:tblGrid>
                <a:gridCol w="1460017"/>
                <a:gridCol w="1536797"/>
                <a:gridCol w="1536797"/>
                <a:gridCol w="1536797"/>
                <a:gridCol w="1536797"/>
                <a:gridCol w="1536797"/>
              </a:tblGrid>
              <a:tr h="32493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i="1" dirty="0">
                          <a:latin typeface="Calibri"/>
                          <a:ea typeface="Calibri"/>
                          <a:cs typeface="Times New Roman"/>
                        </a:rPr>
                        <a:t>Предмет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i="1" dirty="0">
                          <a:latin typeface="Calibri"/>
                          <a:ea typeface="Calibri"/>
                          <a:cs typeface="Times New Roman"/>
                        </a:rPr>
                        <a:t>Навчальний  рік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49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i="1" dirty="0">
                          <a:latin typeface="Calibri"/>
                          <a:ea typeface="Calibri"/>
                          <a:cs typeface="Times New Roman"/>
                        </a:rPr>
                        <a:t>201</a:t>
                      </a:r>
                      <a:r>
                        <a:rPr lang="en-US" sz="1800" b="1" i="1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uk-UA" sz="1800" b="1" i="1" dirty="0">
                          <a:latin typeface="Calibri"/>
                          <a:ea typeface="Calibri"/>
                          <a:cs typeface="Times New Roman"/>
                        </a:rPr>
                        <a:t>-201</a:t>
                      </a:r>
                      <a:r>
                        <a:rPr lang="en-US" sz="1800" b="1" i="1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i="1">
                          <a:latin typeface="Calibri"/>
                          <a:ea typeface="Calibri"/>
                          <a:cs typeface="Times New Roman"/>
                        </a:rPr>
                        <a:t>201</a:t>
                      </a:r>
                      <a:r>
                        <a:rPr lang="en-US" sz="1800" b="1" i="1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uk-UA" sz="1800" b="1" i="1">
                          <a:latin typeface="Calibri"/>
                          <a:ea typeface="Calibri"/>
                          <a:cs typeface="Times New Roman"/>
                        </a:rPr>
                        <a:t>-201</a:t>
                      </a:r>
                      <a:r>
                        <a:rPr lang="en-US" sz="1800" b="1" i="1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i="1" dirty="0">
                          <a:latin typeface="Calibri"/>
                          <a:ea typeface="Calibri"/>
                          <a:cs typeface="Times New Roman"/>
                        </a:rPr>
                        <a:t>201</a:t>
                      </a:r>
                      <a:r>
                        <a:rPr lang="en-US" sz="1800" b="1" i="1" dirty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uk-UA" sz="1800" b="1" i="1" dirty="0">
                          <a:latin typeface="Calibri"/>
                          <a:ea typeface="Calibri"/>
                          <a:cs typeface="Times New Roman"/>
                        </a:rPr>
                        <a:t>-201</a:t>
                      </a:r>
                      <a:r>
                        <a:rPr lang="en-US" sz="1800" b="1" i="1" dirty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i="1" dirty="0">
                          <a:latin typeface="Calibri"/>
                          <a:ea typeface="Calibri"/>
                          <a:cs typeface="Times New Roman"/>
                        </a:rPr>
                        <a:t>201</a:t>
                      </a:r>
                      <a:r>
                        <a:rPr lang="en-US" sz="1800" b="1" i="1" dirty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r>
                        <a:rPr lang="uk-UA" sz="1800" b="1" i="1" dirty="0">
                          <a:latin typeface="Calibri"/>
                          <a:ea typeface="Calibri"/>
                          <a:cs typeface="Times New Roman"/>
                        </a:rPr>
                        <a:t>-201</a:t>
                      </a:r>
                      <a:r>
                        <a:rPr lang="en-US" sz="1800" b="1" i="1" dirty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i="1" dirty="0">
                          <a:latin typeface="Calibri"/>
                          <a:ea typeface="Calibri"/>
                          <a:cs typeface="Times New Roman"/>
                        </a:rPr>
                        <a:t>201</a:t>
                      </a:r>
                      <a:r>
                        <a:rPr lang="en-US" sz="1800" b="1" i="1" dirty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r>
                        <a:rPr lang="uk-UA" sz="1800" b="1" i="1" dirty="0">
                          <a:latin typeface="Calibri"/>
                          <a:ea typeface="Calibri"/>
                          <a:cs typeface="Times New Roman"/>
                        </a:rPr>
                        <a:t>-201</a:t>
                      </a:r>
                      <a:r>
                        <a:rPr lang="en-US" sz="1800" b="1" i="1" dirty="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4704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Інформатика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Впровадження інтерактивних технологій навчання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Стан викладання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/>
                          <a:ea typeface="Calibri"/>
                          <a:cs typeface="Times New Roman"/>
                        </a:rPr>
                        <a:t>Здійснення </a:t>
                      </a: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між предметних зв’язків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І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Аналіз ефективності роботи з обдарованими учнями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І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Стан  організації позаурочної роботи з учнями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04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Фізика і астрономія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Дотримання обов’язкових видів робіт учнів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Стан викладання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Моніторинг рівня навчальних досягнень учнів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Впровадження ІКТ у навчальний процес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Аналіз ефективності роботи з обдарованими учнями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І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04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Біологія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Стан викладання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Аналіз ефективності роботи з обдарованими учнями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І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Моніторинг рівня навчальних досягнень учнів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Стан  організації позаурочної роботи з учнями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Впровадження інтерактивних технологій навчання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5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Хімія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Стан викладання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/>
                          <a:ea typeface="Calibri"/>
                          <a:cs typeface="Times New Roman"/>
                        </a:rPr>
                        <a:t>Здійснення </a:t>
                      </a: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між предметних зв’язків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І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Моніторинг рівня навчальних досягнень учнів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Дотримання обов’язкових видів робіт учнів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Впровадження інтерактивних технологій навчання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4EFEE9-B93F-4753-A27E-235FFB24E028}" type="slidenum">
              <a:rPr lang="ru-RU" smtClean="0"/>
              <a:pPr>
                <a:defRPr/>
              </a:pPr>
              <a:t>35</a:t>
            </a:fld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0" y="0"/>
            <a:ext cx="9144000" cy="571480"/>
          </a:xfrm>
          <a:prstGeom prst="roundRect">
            <a:avLst/>
          </a:prstGeom>
          <a:solidFill>
            <a:srgbClr val="FFFF99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uk-UA" sz="4400" b="1" dirty="0" smtClean="0">
                <a:solidFill>
                  <a:srgbClr val="00660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Завдання №2</a:t>
            </a:r>
            <a:endParaRPr lang="ru-RU" sz="4400" dirty="0" smtClean="0">
              <a:solidFill>
                <a:srgbClr val="006600"/>
              </a:solidFill>
              <a:latin typeface="Monotype Corsiva" pitchFamily="66" charset="0"/>
            </a:endParaRPr>
          </a:p>
        </p:txBody>
      </p:sp>
      <p:sp>
        <p:nvSpPr>
          <p:cNvPr id="4" name="16-конечная звезда 3"/>
          <p:cNvSpPr/>
          <p:nvPr/>
        </p:nvSpPr>
        <p:spPr>
          <a:xfrm>
            <a:off x="0" y="642918"/>
            <a:ext cx="9144000" cy="1500198"/>
          </a:xfrm>
          <a:prstGeom prst="star16">
            <a:avLst>
              <a:gd name="adj" fmla="val 43905"/>
            </a:avLst>
          </a:prstGeom>
          <a:solidFill>
            <a:srgbClr val="CC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i="1" dirty="0" smtClean="0">
                <a:solidFill>
                  <a:srgbClr val="C00000"/>
                </a:solidFill>
              </a:rPr>
              <a:t>СКЛАСТИ АЛГОРИТМ</a:t>
            </a:r>
            <a:endParaRPr lang="ru-RU" sz="2800" b="1" i="1" dirty="0" smtClean="0">
              <a:solidFill>
                <a:srgbClr val="C00000"/>
              </a:solidFill>
            </a:endParaRPr>
          </a:p>
          <a:p>
            <a:pPr algn="ctr"/>
            <a:r>
              <a:rPr lang="uk-UA" sz="2800" b="1" i="1" dirty="0" smtClean="0">
                <a:solidFill>
                  <a:srgbClr val="C00000"/>
                </a:solidFill>
              </a:rPr>
              <a:t>вивчення стану викладання навчального предмета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sp>
        <p:nvSpPr>
          <p:cNvPr id="72705" name="Rectangle 1"/>
          <p:cNvSpPr>
            <a:spLocks noChangeArrowheads="1"/>
          </p:cNvSpPr>
          <p:nvPr/>
        </p:nvSpPr>
        <p:spPr bwMode="auto">
          <a:xfrm>
            <a:off x="0" y="2214554"/>
            <a:ext cx="9144000" cy="163121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Методичний інструментарій вивчення стану викладання предмета: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спостереження, співбесіда з вчителями та учнями, анкетування вчителів та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учнів, аналіз, самоаналіз уроків, проведення контрольних робіт та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корекційної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роботи.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0" y="3929066"/>
            <a:ext cx="6500826" cy="52322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І. Робота з адміністрацією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2707" name="Rectangle 3"/>
          <p:cNvSpPr>
            <a:spLocks noChangeArrowheads="1"/>
          </p:cNvSpPr>
          <p:nvPr/>
        </p:nvSpPr>
        <p:spPr bwMode="auto">
          <a:xfrm>
            <a:off x="0" y="4572008"/>
            <a:ext cx="5911105" cy="52322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ІІ. Навчально-матеріальна база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0" y="5214950"/>
            <a:ext cx="4310283" cy="52322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2575" algn="l"/>
              </a:tabLst>
            </a:pP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III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r>
              <a:rPr kumimoji="0" lang="ru-RU" sz="28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uk-UA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Робота з вчителем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0" y="5903893"/>
            <a:ext cx="7954293" cy="95410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71500" marR="0" lvl="0" indent="-571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romanUcPeriod" startAt="4"/>
              <a:tabLst>
                <a:tab pos="282575" algn="l"/>
              </a:tabLst>
            </a:pPr>
            <a:r>
              <a:rPr kumimoji="0" lang="uk-UA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Відвідування уроків з метою вивчення </a:t>
            </a:r>
          </a:p>
          <a:p>
            <a:pPr marL="571500" marR="0" lvl="0" indent="-571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82575" algn="l"/>
              </a:tabLst>
            </a:pPr>
            <a:r>
              <a:rPr kumimoji="0" lang="uk-UA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педагогічного стилю вчителя.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ip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0" y="0"/>
            <a:ext cx="9144000" cy="698652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7800" algn="l"/>
              </a:tabLst>
            </a:pPr>
            <a:r>
              <a:rPr kumimoji="0" lang="uk-UA" sz="36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І. Робота з адміністрацією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77800" algn="l"/>
              </a:tabLst>
            </a:pP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1. Вивчення навчально-плануючої документації: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77800" algn="l"/>
              </a:tabLst>
            </a:pPr>
            <a:r>
              <a:rPr kumimoji="0" lang="uk-UA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робочого навчального плану, місце предмета в ньому;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77800" algn="l"/>
              </a:tabLst>
            </a:pPr>
            <a:r>
              <a:rPr kumimoji="0" lang="uk-UA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ознайомлення з програмно-методичним забезпеченням курсу;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77800" algn="l"/>
              </a:tabLst>
            </a:pPr>
            <a:r>
              <a:rPr kumimoji="0" lang="uk-UA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забезпечення охорони праці у процесі викладання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77800" algn="l"/>
              </a:tabLst>
            </a:pPr>
            <a:endParaRPr kumimoji="0" lang="ru-RU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77800" algn="l"/>
              </a:tabLst>
            </a:pP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2. Кадрове забезпечення викладання предмета.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77800" algn="l"/>
              </a:tabLst>
            </a:pP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77800" algn="l"/>
              </a:tabLst>
            </a:pP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3. Методична робота з вчителями: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77800" algn="l"/>
              </a:tabLst>
            </a:pPr>
            <a:r>
              <a:rPr kumimoji="0" lang="uk-UA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участь педагогів у методичній роботі різного рівня (внутрішнього, обласного)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77800" algn="l"/>
              </a:tabLst>
            </a:pPr>
            <a:r>
              <a:rPr kumimoji="0" lang="uk-UA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індивідуальна методична проблема, тема самоосвіти, її зв'язок із загальною проблемою навчального закладу, актуальність, термін роботи над темою та результативність;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77800" algn="l"/>
              </a:tabLst>
            </a:pPr>
            <a:r>
              <a:rPr kumimoji="0" lang="uk-UA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участь вчителів у проведенні предметних тижнів, конкурсів.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77800" algn="l"/>
              </a:tabLst>
            </a:pPr>
            <a:endParaRPr kumimoji="0" lang="uk-UA" sz="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77800" algn="l"/>
              </a:tabLst>
            </a:pP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4. Відвідування та аналіз уроків адміністрацією навчального закладу. Вивчення педагогічного стилю вчителя. Ефективність рекомендацій адміністрації, результативність виконання.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77800" algn="l"/>
              </a:tabLst>
            </a:pPr>
            <a:endParaRPr kumimoji="0" lang="uk-UA" sz="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77800" algn="l"/>
              </a:tabLst>
            </a:pP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5. Розгляд результатів стану викладання предмета на засіданнях педради, методичної комісії, нарадах при директору. Наявність наказів з цих питань, прийняття управлінських рішень та їх виконання.</a:t>
            </a:r>
            <a:endParaRPr kumimoji="0" lang="uk-UA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ip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1"/>
          <p:cNvSpPr>
            <a:spLocks noChangeArrowheads="1"/>
          </p:cNvSpPr>
          <p:nvPr/>
        </p:nvSpPr>
        <p:spPr bwMode="auto">
          <a:xfrm>
            <a:off x="0" y="0"/>
            <a:ext cx="9144000" cy="309024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539580" rIns="91440" bIns="53958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ІІ. Навчально-матеріальна база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1. Наявність навчального кабінету. Обладнання його навчальними посібниками, забезпечення ТЗН, комп'ютерною технікою.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2.Робота вчителя щодо оснащення кабінету:наповнення дидактичним та </a:t>
            </a:r>
            <a:r>
              <a:rPr kumimoji="0" lang="uk-UA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роздатковим</a:t>
            </a: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матеріалом, засобами сучасного контролю за процесом навчання учнів.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2500306"/>
            <a:ext cx="9144000" cy="458587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2575" algn="l"/>
              </a:tabLst>
            </a:pP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III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r>
              <a:rPr kumimoji="0" lang="ru-RU" sz="2400" b="1" i="1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Робота з вчителем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282575" algn="l"/>
              </a:tabLst>
            </a:pP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Співбесіди за програмою та поурочно-тематичним плануванням, нормативними документами.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282575" algn="l"/>
              </a:tabLst>
            </a:pP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2575" algn="l"/>
              </a:tabLst>
            </a:pP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2.Вивчення особистої документації вчителя:</a:t>
            </a: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82575" algn="l"/>
              </a:tabLst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наявність поурочно-тематичних планів, поурочного планування;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82575" algn="l"/>
              </a:tabLst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ведення журналів теоретичного навчання;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82575" algn="l"/>
              </a:tabLst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організація процедури тематичного оцінювання;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82575" algn="l"/>
              </a:tabLst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наявність плану позаурочної роботи з предмета.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82575" algn="l"/>
              </a:tabLst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2575" algn="l"/>
              </a:tabLst>
            </a:pP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3. Вивчення рівня педагогічної культури вчителя: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82575" algn="l"/>
              </a:tabLst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стаж роботи, кваліфікаційна категорія;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82575" algn="l"/>
              </a:tabLst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професійний рівень (організаційно-методичний рівень уроків, творчість у роботі вчителя, результативність роботи);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82575" algn="l"/>
              </a:tabLst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методичний рівень вчителя, обмін досвідом з колегами, його методичні розробки, публікації;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82575" algn="l"/>
              </a:tabLst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позаурочна робота вчителя (конкурси, олімпіади ).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ip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0" y="0"/>
            <a:ext cx="9144000" cy="571480"/>
          </a:xfrm>
          <a:prstGeom prst="roundRect">
            <a:avLst/>
          </a:prstGeom>
          <a:solidFill>
            <a:srgbClr val="FFFF99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uk-UA" sz="4400" b="1" dirty="0" smtClean="0">
                <a:solidFill>
                  <a:srgbClr val="00660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Завдання №3</a:t>
            </a:r>
            <a:endParaRPr lang="ru-RU" sz="4400" dirty="0" smtClean="0">
              <a:solidFill>
                <a:srgbClr val="006600"/>
              </a:solidFill>
              <a:latin typeface="Monotype Corsiva" pitchFamily="66" charset="0"/>
            </a:endParaRPr>
          </a:p>
        </p:txBody>
      </p:sp>
      <p:sp>
        <p:nvSpPr>
          <p:cNvPr id="4" name="16-конечная звезда 3"/>
          <p:cNvSpPr/>
          <p:nvPr/>
        </p:nvSpPr>
        <p:spPr>
          <a:xfrm>
            <a:off x="0" y="714356"/>
            <a:ext cx="9144000" cy="2143140"/>
          </a:xfrm>
          <a:prstGeom prst="star16">
            <a:avLst>
              <a:gd name="adj" fmla="val 43905"/>
            </a:avLst>
          </a:prstGeom>
          <a:solidFill>
            <a:srgbClr val="CC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i="1" dirty="0" smtClean="0">
                <a:solidFill>
                  <a:srgbClr val="C00000"/>
                </a:solidFill>
              </a:rPr>
              <a:t>СКЛАСТИ ОРІЄНТОВНУ СХЕМУ</a:t>
            </a:r>
            <a:endParaRPr lang="ru-RU" sz="2400" b="1" i="1" dirty="0" smtClean="0">
              <a:solidFill>
                <a:srgbClr val="C00000"/>
              </a:solidFill>
            </a:endParaRPr>
          </a:p>
          <a:p>
            <a:pPr algn="ctr"/>
            <a:r>
              <a:rPr lang="uk-UA" sz="2400" b="1" dirty="0" smtClean="0">
                <a:solidFill>
                  <a:srgbClr val="C00000"/>
                </a:solidFill>
              </a:rPr>
              <a:t>узагальнення вивчення стану викладання навчальних предметів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0" y="2941543"/>
            <a:ext cx="9144000" cy="4308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uk-UA" sz="2200" b="1" i="1" dirty="0" smtClean="0"/>
              <a:t>I. Кадрове забезпечення викладання навчального предмета</a:t>
            </a:r>
            <a:endParaRPr lang="ru-RU" sz="2200" dirty="0"/>
          </a:p>
        </p:txBody>
      </p:sp>
      <p:sp>
        <p:nvSpPr>
          <p:cNvPr id="72707" name="Rectangle 3"/>
          <p:cNvSpPr>
            <a:spLocks noChangeArrowheads="1"/>
          </p:cNvSpPr>
          <p:nvPr/>
        </p:nvSpPr>
        <p:spPr bwMode="auto">
          <a:xfrm>
            <a:off x="0" y="3500438"/>
            <a:ext cx="9144000" cy="4308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z="2200" b="1" i="1" dirty="0" smtClean="0"/>
              <a:t>II</a:t>
            </a:r>
            <a:r>
              <a:rPr lang="ru-RU" sz="2200" b="1" i="1" dirty="0" smtClean="0"/>
              <a:t>. </a:t>
            </a:r>
            <a:r>
              <a:rPr lang="uk-UA" sz="2200" b="1" i="1" dirty="0" smtClean="0"/>
              <a:t>Програмно-методичне забезпечення викладання предмета</a:t>
            </a:r>
            <a:endParaRPr kumimoji="0" lang="uk-UA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0" y="4000504"/>
            <a:ext cx="8856566" cy="76944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tabLst>
                <a:tab pos="282575" algn="l"/>
              </a:tabLst>
            </a:pPr>
            <a:r>
              <a:rPr lang="en-US" sz="2200" b="1" i="1" dirty="0" smtClean="0"/>
              <a:t>III</a:t>
            </a:r>
            <a:r>
              <a:rPr lang="uk-UA" sz="2200" b="1" i="1" dirty="0" smtClean="0"/>
              <a:t>. Методична робота із забезпечення належного рівня викладання предмета</a:t>
            </a:r>
            <a:endParaRPr kumimoji="0" lang="uk-UA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0" y="4857760"/>
            <a:ext cx="9154044" cy="4308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71500" lvl="0" indent="-571500">
              <a:tabLst>
                <a:tab pos="282575" algn="l"/>
              </a:tabLst>
            </a:pPr>
            <a:r>
              <a:rPr lang="en-US" sz="2200" b="1" i="1" dirty="0" smtClean="0"/>
              <a:t>IV</a:t>
            </a:r>
            <a:r>
              <a:rPr lang="ru-RU" sz="2200" b="1" i="1" dirty="0" smtClean="0"/>
              <a:t>. </a:t>
            </a:r>
            <a:r>
              <a:rPr lang="uk-UA" sz="2200" b="1" i="1" dirty="0" smtClean="0"/>
              <a:t>Матеріально-технічне забезпечення викладання предмета</a:t>
            </a:r>
            <a:endParaRPr kumimoji="0" lang="uk-UA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5429264"/>
            <a:ext cx="6582636" cy="4308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71500" lvl="0" indent="-571500">
              <a:tabLst>
                <a:tab pos="282575" algn="l"/>
              </a:tabLst>
            </a:pPr>
            <a:r>
              <a:rPr lang="en-US" sz="2200" b="1" i="1" dirty="0" smtClean="0"/>
              <a:t>V</a:t>
            </a:r>
            <a:r>
              <a:rPr lang="uk-UA" sz="2200" b="1" i="1" dirty="0" smtClean="0"/>
              <a:t>. Організація навчально-виховного процесу</a:t>
            </a:r>
            <a:endParaRPr kumimoji="0" lang="uk-UA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6000768"/>
            <a:ext cx="5608908" cy="4308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71500" lvl="0" indent="-571500">
              <a:tabLst>
                <a:tab pos="282575" algn="l"/>
              </a:tabLst>
            </a:pPr>
            <a:r>
              <a:rPr lang="en-US" sz="2200" b="1" i="1" dirty="0" smtClean="0"/>
              <a:t>VI. </a:t>
            </a:r>
            <a:r>
              <a:rPr lang="uk-UA" sz="2200" b="1" i="1" dirty="0" smtClean="0"/>
              <a:t>Результативність навчання учнів</a:t>
            </a:r>
            <a:endParaRPr kumimoji="0" lang="uk-UA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0" y="6427113"/>
            <a:ext cx="1547218" cy="4308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71500" lvl="0" indent="-571500">
              <a:tabLst>
                <a:tab pos="282575" algn="l"/>
              </a:tabLst>
            </a:pPr>
            <a:r>
              <a:rPr lang="uk-UA" sz="2200" b="1" i="1" dirty="0" smtClean="0"/>
              <a:t>Висновки</a:t>
            </a:r>
            <a:endParaRPr kumimoji="0" lang="uk-UA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ip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1"/>
          <p:cNvSpPr>
            <a:spLocks noChangeArrowheads="1"/>
          </p:cNvSpPr>
          <p:nvPr/>
        </p:nvSpPr>
        <p:spPr bwMode="auto">
          <a:xfrm>
            <a:off x="0" y="0"/>
            <a:ext cx="9144000" cy="669414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3188" algn="l"/>
              </a:tabLst>
            </a:pPr>
            <a:r>
              <a:rPr kumimoji="0" lang="uk-UA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I.</a:t>
            </a:r>
            <a:r>
              <a:rPr kumimoji="0" lang="uk-UA" sz="2800" b="1" i="1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uk-UA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Кадрове забезпечення викладання навчального </a:t>
            </a: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предмета: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03188" algn="l"/>
              </a:tabLst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кількість педагогів, їх освітній рівень, навантаження;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03188" algn="l"/>
              </a:tabLst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03188" algn="l"/>
              </a:tabLst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якісний склад (кваліфікаційні категорії, звання, нагороди), педагогічний стаж;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03188" algn="l"/>
              </a:tabLst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03188" algn="l"/>
              </a:tabLst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вакансії;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03188" algn="l"/>
              </a:tabLst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03188" algn="l"/>
              </a:tabLst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перспективи.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03188" algn="l"/>
              </a:tabLst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3188" algn="l"/>
              </a:tabLst>
            </a:pP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II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r>
              <a:rPr kumimoji="0" lang="ru-RU" sz="2800" b="1" i="1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uk-UA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Програмно-методичне забезпечення викладання предмета: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03188" algn="l"/>
              </a:tabLst>
            </a:pPr>
            <a: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програми та підручники, що використовуються в організації навчально-виховного процесу, їх відповідність нормативним вимогам;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03188" algn="l"/>
              </a:tabLst>
            </a:pPr>
            <a: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авторські, альтернативні програми (якщо такі є, дати оцінку);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03188" algn="l"/>
              </a:tabLst>
            </a:pPr>
            <a: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використання методичних посібників, фахових журналів, додаткової літератури тощо.</a:t>
            </a:r>
            <a:endParaRPr kumimoji="0" lang="uk-UA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4EFEE9-B93F-4753-A27E-235FFB24E028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3" name="16-конечная звезда 2"/>
          <p:cNvSpPr/>
          <p:nvPr/>
        </p:nvSpPr>
        <p:spPr>
          <a:xfrm>
            <a:off x="0" y="2428868"/>
            <a:ext cx="9144000" cy="1428760"/>
          </a:xfrm>
          <a:prstGeom prst="star16">
            <a:avLst>
              <a:gd name="adj" fmla="val 42672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i="1" dirty="0" smtClean="0"/>
              <a:t>Задачі </a:t>
            </a:r>
            <a:r>
              <a:rPr lang="uk-UA" sz="2800" b="1" i="1" dirty="0" err="1" smtClean="0"/>
              <a:t>внутрішкільного</a:t>
            </a:r>
            <a:r>
              <a:rPr lang="uk-UA" sz="2800" b="1" i="1" dirty="0" smtClean="0"/>
              <a:t> контролю</a:t>
            </a:r>
            <a:endParaRPr lang="ru-RU" sz="2800" b="1" i="1" dirty="0"/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0" y="214290"/>
            <a:ext cx="2428860" cy="1357322"/>
          </a:xfrm>
          <a:prstGeom prst="flowChartAlternateProcess">
            <a:avLst/>
          </a:prstGeom>
          <a:solidFill>
            <a:srgbClr val="0066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err="1" smtClean="0"/>
              <a:t>Здійснення</a:t>
            </a:r>
            <a:r>
              <a:rPr lang="ru-RU" sz="2000" b="1" i="1" dirty="0" smtClean="0"/>
              <a:t> контролю </a:t>
            </a:r>
            <a:r>
              <a:rPr lang="ru-RU" sz="2000" b="1" i="1" dirty="0" err="1" smtClean="0"/>
              <a:t>щодо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виконанням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законодавства</a:t>
            </a:r>
            <a:endParaRPr lang="ru-RU" sz="2000" b="1" i="1" dirty="0">
              <a:solidFill>
                <a:schemeClr val="bg1"/>
              </a:solidFill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643174" y="0"/>
            <a:ext cx="1785950" cy="1285860"/>
          </a:xfrm>
          <a:prstGeom prst="flowChartAlternateProcess">
            <a:avLst/>
          </a:prstGeom>
          <a:solidFill>
            <a:schemeClr val="tx2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i="1" dirty="0" smtClean="0"/>
              <a:t>Виявлення випадків порушення</a:t>
            </a:r>
            <a:endParaRPr lang="ru-RU" sz="2000" b="1" i="1" dirty="0">
              <a:solidFill>
                <a:schemeClr val="bg1"/>
              </a:solidFill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6643702" y="214290"/>
            <a:ext cx="2500298" cy="1357322"/>
          </a:xfrm>
          <a:prstGeom prst="flowChartAlternateProcess">
            <a:avLst/>
          </a:prstGeom>
          <a:solidFill>
            <a:srgbClr val="CC66F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i="1" dirty="0" smtClean="0"/>
              <a:t>Вивчення результатів  педагогічної діяльності</a:t>
            </a:r>
            <a:endParaRPr lang="ru-RU" sz="2000" b="1" i="1" dirty="0">
              <a:solidFill>
                <a:schemeClr val="bg1"/>
              </a:solidFill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4643438" y="0"/>
            <a:ext cx="1785950" cy="1285860"/>
          </a:xfrm>
          <a:prstGeom prst="flowChartAlternateProcess">
            <a:avLst/>
          </a:prstGeom>
          <a:solidFill>
            <a:srgbClr val="FF9933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i="1" dirty="0" smtClean="0">
                <a:solidFill>
                  <a:schemeClr val="tx1"/>
                </a:solidFill>
              </a:rPr>
              <a:t>Аналіз причин порушень</a:t>
            </a:r>
            <a:endParaRPr lang="ru-RU" sz="2000" b="1" i="1" dirty="0">
              <a:solidFill>
                <a:schemeClr val="tx1"/>
              </a:solidFill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0" y="4929198"/>
            <a:ext cx="3357554" cy="1571636"/>
          </a:xfrm>
          <a:prstGeom prst="flowChartAlternateProcess">
            <a:avLst/>
          </a:prstGeom>
          <a:solidFill>
            <a:srgbClr val="83CE08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err="1" smtClean="0">
                <a:solidFill>
                  <a:schemeClr val="tx1"/>
                </a:solidFill>
              </a:rPr>
              <a:t>Аналіз</a:t>
            </a:r>
            <a:r>
              <a:rPr lang="ru-RU" sz="2000" b="1" i="1" dirty="0" smtClean="0">
                <a:solidFill>
                  <a:schemeClr val="tx1"/>
                </a:solidFill>
              </a:rPr>
              <a:t> </a:t>
            </a:r>
            <a:r>
              <a:rPr lang="ru-RU" sz="2000" b="1" i="1" dirty="0" err="1" smtClean="0">
                <a:solidFill>
                  <a:schemeClr val="tx1"/>
                </a:solidFill>
              </a:rPr>
              <a:t>і</a:t>
            </a:r>
            <a:r>
              <a:rPr lang="ru-RU" sz="2000" b="1" i="1" dirty="0" smtClean="0">
                <a:solidFill>
                  <a:schemeClr val="tx1"/>
                </a:solidFill>
              </a:rPr>
              <a:t> </a:t>
            </a:r>
            <a:r>
              <a:rPr lang="ru-RU" sz="2000" b="1" i="1" dirty="0" err="1" smtClean="0">
                <a:solidFill>
                  <a:schemeClr val="tx1"/>
                </a:solidFill>
              </a:rPr>
              <a:t>експертна</a:t>
            </a:r>
            <a:r>
              <a:rPr lang="ru-RU" sz="2000" b="1" i="1" dirty="0" smtClean="0">
                <a:solidFill>
                  <a:schemeClr val="tx1"/>
                </a:solidFill>
              </a:rPr>
              <a:t> </a:t>
            </a:r>
            <a:r>
              <a:rPr lang="ru-RU" sz="2000" b="1" i="1" dirty="0" err="1" smtClean="0">
                <a:solidFill>
                  <a:schemeClr val="tx1"/>
                </a:solidFill>
              </a:rPr>
              <a:t>оцінка</a:t>
            </a:r>
            <a:r>
              <a:rPr lang="ru-RU" sz="2000" b="1" i="1" dirty="0" smtClean="0">
                <a:solidFill>
                  <a:schemeClr val="tx1"/>
                </a:solidFill>
              </a:rPr>
              <a:t> </a:t>
            </a:r>
            <a:r>
              <a:rPr lang="ru-RU" sz="2000" b="1" i="1" dirty="0" err="1" smtClean="0">
                <a:solidFill>
                  <a:schemeClr val="tx1"/>
                </a:solidFill>
              </a:rPr>
              <a:t>ефективності</a:t>
            </a:r>
            <a:r>
              <a:rPr lang="ru-RU" sz="2000" b="1" i="1" dirty="0" smtClean="0">
                <a:solidFill>
                  <a:schemeClr val="tx1"/>
                </a:solidFill>
              </a:rPr>
              <a:t> </a:t>
            </a:r>
            <a:r>
              <a:rPr lang="ru-RU" sz="2000" b="1" i="1" dirty="0" err="1" smtClean="0">
                <a:solidFill>
                  <a:schemeClr val="tx1"/>
                </a:solidFill>
              </a:rPr>
              <a:t>результатів</a:t>
            </a:r>
            <a:r>
              <a:rPr lang="ru-RU" sz="2000" b="1" i="1" dirty="0" smtClean="0">
                <a:solidFill>
                  <a:schemeClr val="tx1"/>
                </a:solidFill>
              </a:rPr>
              <a:t> </a:t>
            </a:r>
            <a:r>
              <a:rPr lang="ru-RU" sz="2000" b="1" i="1" dirty="0" err="1" smtClean="0">
                <a:solidFill>
                  <a:schemeClr val="tx1"/>
                </a:solidFill>
              </a:rPr>
              <a:t>діяльності</a:t>
            </a:r>
            <a:endParaRPr lang="ru-RU" sz="2000" b="1" i="1" dirty="0">
              <a:solidFill>
                <a:schemeClr val="tx1"/>
              </a:solidFill>
            </a:endParaRP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5786446" y="4929198"/>
            <a:ext cx="3357554" cy="1643074"/>
          </a:xfrm>
          <a:prstGeom prst="flowChartAlternateProcess">
            <a:avLst/>
          </a:prstGeom>
          <a:solidFill>
            <a:srgbClr val="A16B35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err="1" smtClean="0"/>
              <a:t>Аналіз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результатів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реалізації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наказів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і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розпоряджень</a:t>
            </a:r>
            <a:r>
              <a:rPr lang="ru-RU" sz="2000" b="1" i="1" dirty="0" smtClean="0"/>
              <a:t> по </a:t>
            </a:r>
            <a:r>
              <a:rPr lang="ru-RU" sz="2000" b="1" i="1" dirty="0" err="1" smtClean="0"/>
              <a:t>школі</a:t>
            </a:r>
            <a:endParaRPr lang="ru-RU" sz="2000" b="1" i="1" dirty="0">
              <a:solidFill>
                <a:schemeClr val="bg1"/>
              </a:solidFill>
            </a:endParaRPr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3571868" y="5214950"/>
            <a:ext cx="2000264" cy="1643050"/>
          </a:xfrm>
          <a:prstGeom prst="flowChartAlternateProcess">
            <a:avLst/>
          </a:prstGeom>
          <a:solidFill>
            <a:srgbClr val="00FF99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i="1" dirty="0" smtClean="0">
                <a:solidFill>
                  <a:schemeClr val="tx1"/>
                </a:solidFill>
              </a:rPr>
              <a:t>Надання методичної допомоги</a:t>
            </a:r>
            <a:endParaRPr lang="ru-RU" sz="2000" b="1" i="1" dirty="0">
              <a:solidFill>
                <a:schemeClr val="tx1"/>
              </a:solidFill>
            </a:endParaRPr>
          </a:p>
        </p:txBody>
      </p:sp>
      <p:cxnSp>
        <p:nvCxnSpPr>
          <p:cNvPr id="13" name="Прямая со стрелкой 12"/>
          <p:cNvCxnSpPr>
            <a:stCxn id="3" idx="14"/>
            <a:endCxn id="7" idx="2"/>
          </p:cNvCxnSpPr>
          <p:nvPr/>
        </p:nvCxnSpPr>
        <p:spPr>
          <a:xfrm rot="5400000" flipH="1" flipV="1">
            <a:off x="4482702" y="1375158"/>
            <a:ext cx="1143008" cy="964413"/>
          </a:xfrm>
          <a:prstGeom prst="straightConnector1">
            <a:avLst/>
          </a:prstGeom>
          <a:ln w="1016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3" idx="5"/>
            <a:endCxn id="10" idx="0"/>
          </p:cNvCxnSpPr>
          <p:nvPr/>
        </p:nvCxnSpPr>
        <p:spPr>
          <a:xfrm rot="16200000" flipH="1">
            <a:off x="6330444" y="3794418"/>
            <a:ext cx="1125949" cy="1143610"/>
          </a:xfrm>
          <a:prstGeom prst="straightConnector1">
            <a:avLst/>
          </a:prstGeom>
          <a:ln w="1016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3" idx="13"/>
            <a:endCxn id="4" idx="2"/>
          </p:cNvCxnSpPr>
          <p:nvPr/>
        </p:nvCxnSpPr>
        <p:spPr>
          <a:xfrm rot="16200000" flipV="1">
            <a:off x="1562592" y="1223451"/>
            <a:ext cx="911635" cy="1607957"/>
          </a:xfrm>
          <a:prstGeom prst="straightConnector1">
            <a:avLst/>
          </a:prstGeom>
          <a:ln w="1016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3" idx="14"/>
            <a:endCxn id="5" idx="2"/>
          </p:cNvCxnSpPr>
          <p:nvPr/>
        </p:nvCxnSpPr>
        <p:spPr>
          <a:xfrm rot="16200000" flipV="1">
            <a:off x="3482571" y="1339438"/>
            <a:ext cx="1143008" cy="1035851"/>
          </a:xfrm>
          <a:prstGeom prst="straightConnector1">
            <a:avLst/>
          </a:prstGeom>
          <a:ln w="1016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3" idx="6"/>
            <a:endCxn id="11" idx="0"/>
          </p:cNvCxnSpPr>
          <p:nvPr/>
        </p:nvCxnSpPr>
        <p:spPr>
          <a:xfrm rot="5400000">
            <a:off x="3893339" y="4536289"/>
            <a:ext cx="1357322" cy="1588"/>
          </a:xfrm>
          <a:prstGeom prst="straightConnector1">
            <a:avLst/>
          </a:prstGeom>
          <a:ln w="1016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3" idx="7"/>
            <a:endCxn id="9" idx="0"/>
          </p:cNvCxnSpPr>
          <p:nvPr/>
        </p:nvCxnSpPr>
        <p:spPr>
          <a:xfrm rot="5400000">
            <a:off x="1687608" y="3794418"/>
            <a:ext cx="1125949" cy="1143610"/>
          </a:xfrm>
          <a:prstGeom prst="straightConnector1">
            <a:avLst/>
          </a:prstGeom>
          <a:ln w="1016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3" idx="15"/>
            <a:endCxn id="6" idx="2"/>
          </p:cNvCxnSpPr>
          <p:nvPr/>
        </p:nvCxnSpPr>
        <p:spPr>
          <a:xfrm rot="5400000" flipH="1" flipV="1">
            <a:off x="6651915" y="1241311"/>
            <a:ext cx="911635" cy="1572238"/>
          </a:xfrm>
          <a:prstGeom prst="straightConnector1">
            <a:avLst/>
          </a:prstGeom>
          <a:ln w="1016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1"/>
          <p:cNvSpPr>
            <a:spLocks noChangeArrowheads="1"/>
          </p:cNvSpPr>
          <p:nvPr/>
        </p:nvSpPr>
        <p:spPr bwMode="auto">
          <a:xfrm>
            <a:off x="0" y="0"/>
            <a:ext cx="9144000" cy="674030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3188" algn="l"/>
              </a:tabLst>
            </a:pP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III</a:t>
            </a:r>
            <a:r>
              <a:rPr kumimoji="0" lang="uk-UA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. Методична робота із забезпечення належного рівня викладання предмета: </a:t>
            </a:r>
            <a:r>
              <a:rPr kumimoji="0" lang="uk-UA" sz="28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03188" algn="l"/>
              </a:tabLst>
            </a:pP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виконання вчителями наказу про організацію методичної роботи в школі;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03188" algn="l"/>
              </a:tabLst>
            </a:pP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різноманітність форм і методів методичної роботи на </a:t>
            </a:r>
            <a:r>
              <a:rPr kumimoji="0" lang="uk-UA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МО</a:t>
            </a: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та її взаємозв'язок із загальношкільною методичною роботою (чи є методична робота </a:t>
            </a:r>
            <a:r>
              <a:rPr kumimoji="0" lang="uk-UA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МО</a:t>
            </a: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органічною ланкою загальної системи методичної роботи в навчальному закладі);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03188" algn="l"/>
              </a:tabLst>
            </a:pP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методичне забезпечення впровадження інноваційних навчальних технологій;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03188" algn="l"/>
              </a:tabLst>
            </a:pP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виконання нормативних та методичних вимог щодо проведення атестації педагогічних кадрів та курсів підвищення кваліфікації.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03188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3188" algn="l"/>
              </a:tabLst>
            </a:pP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IV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. </a:t>
            </a:r>
            <a:r>
              <a:rPr kumimoji="0" lang="uk-UA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Матеріально-технічне забезпечення викладання предмета: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03188" algn="l"/>
              </a:tabLst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навчальний кабінет та його оснащення;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03188" algn="l"/>
              </a:tabLst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ТЗН та ефективність їх використання;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03188" algn="l"/>
              </a:tabLst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наочні посібники, їх відповідність змісту навчання;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03188" algn="l"/>
              </a:tabLst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участь вчителів у розвитку матеріально-технічної бази викладання предмета.</a:t>
            </a: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ip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1"/>
          <p:cNvSpPr>
            <a:spLocks noChangeArrowheads="1"/>
          </p:cNvSpPr>
          <p:nvPr/>
        </p:nvSpPr>
        <p:spPr bwMode="auto">
          <a:xfrm>
            <a:off x="0" y="548580"/>
            <a:ext cx="9144000" cy="630942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1600" algn="l"/>
              </a:tabLst>
            </a:pP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V</a:t>
            </a:r>
            <a:r>
              <a:rPr kumimoji="0" lang="uk-UA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. Організація навчально-виховного процесу: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01600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стан виконання навчальних програм;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01600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різноманітність форм та методів організації вчителями навчально-виховного процесу;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01600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впровадження інноваційних технологій;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01600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розробка авторських методик або їх елементів;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01600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контроль за якістю засвоєння учнями навчального матеріалу;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01600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забезпечення диференційованого підходу до навчання учнів;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01600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формування в учнів інтересу до вивчення предмету засобами позаурочної роботи.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1600" algn="l"/>
              </a:tabLst>
            </a:pPr>
            <a:endParaRPr kumimoji="0" lang="uk-UA" sz="28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1600" algn="l"/>
              </a:tabLst>
            </a:pP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VI. </a:t>
            </a:r>
            <a:r>
              <a:rPr kumimoji="0" lang="uk-UA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Результативність навчання учнів: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01600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загальна характеристика успішності та якості знань учнів з даного предмета;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01600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порівняльна характеристика успішності та якості знань учнів протягом трьох років;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01600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відповідність оцінювання знань учнів вимогам програмового матеріалу з даного предмета;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1600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участь учнів у олімпіадах з даного предмета;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  <p:transition>
    <p:wip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1"/>
          <p:cNvSpPr>
            <a:spLocks noChangeArrowheads="1"/>
          </p:cNvSpPr>
          <p:nvPr/>
        </p:nvSpPr>
        <p:spPr bwMode="auto">
          <a:xfrm>
            <a:off x="0" y="928670"/>
            <a:ext cx="9144000" cy="575542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1600" algn="l"/>
              </a:tabLst>
            </a:pPr>
            <a:r>
              <a:rPr kumimoji="0" lang="uk-UA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ВИСНОВКИ: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1600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А) Позитивний досвід організації навчально-виховного процесу.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1600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Б) Найсуттєвіші недоліки.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1600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В) Чи створена в навчальному закладі система викладання даного предмета, яка б характеризувалася:	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01600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стійкими професійними взаємозв'язками між викладачами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МО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обміном досвідом, взаємодопомогою;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01600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розробкою та впровадженням єдиних підходів та вимог до організації викладання предмета, оцінки знань та умінь учнів;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01600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створення стійкої позитивної мотивації у сфері діяльності вчителів та учнів.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1600" algn="l"/>
              </a:tabLst>
            </a:pP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Таким чином, система викладання предмета як підструктура загальноосвітньої системи закладу знаходиться на стадії: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1600" algn="l"/>
              </a:tabLst>
            </a:pP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А) Пошуку шляхів розвитку 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1600" algn="l"/>
              </a:tabLst>
            </a:pP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Б) Забезпечення інноваційних підходів до організації навчально-виховного процесу 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1600" algn="l"/>
              </a:tabLst>
            </a:pP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В) Стабільності 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1600" algn="l"/>
              </a:tabLst>
            </a:pP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Г) Стагнації.</a:t>
            </a:r>
            <a:endParaRPr kumimoji="0" lang="uk-UA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ip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4EFEE9-B93F-4753-A27E-235FFB24E028}" type="slidenum">
              <a:rPr lang="ru-RU" smtClean="0"/>
              <a:pPr>
                <a:defRPr/>
              </a:pPr>
              <a:t>43</a:t>
            </a:fld>
            <a:endParaRPr lang="ru-RU"/>
          </a:p>
        </p:txBody>
      </p:sp>
    </p:spTree>
  </p:cSld>
  <p:clrMapOvr>
    <a:masterClrMapping/>
  </p:clrMapOvr>
  <p:transition>
    <p:wip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01F489-107F-44B7-91D7-A98E60FC81C4}" type="slidenum">
              <a:rPr lang="ru-RU" smtClean="0"/>
              <a:pPr>
                <a:defRPr/>
              </a:pPr>
              <a:t>44</a:t>
            </a:fld>
            <a:endParaRPr lang="ru-RU"/>
          </a:p>
        </p:txBody>
      </p:sp>
      <p:sp>
        <p:nvSpPr>
          <p:cNvPr id="7" name="Выноска-облако 6"/>
          <p:cNvSpPr/>
          <p:nvPr/>
        </p:nvSpPr>
        <p:spPr>
          <a:xfrm rot="20639474">
            <a:off x="1388240" y="3744501"/>
            <a:ext cx="7800240" cy="2357454"/>
          </a:xfrm>
          <a:prstGeom prst="cloudCallou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5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 нових </a:t>
            </a:r>
          </a:p>
          <a:p>
            <a:pPr algn="ctr"/>
            <a:r>
              <a:rPr lang="uk-UA" sz="5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зустрічей!</a:t>
            </a:r>
            <a:endParaRPr lang="ru-RU" sz="5400" dirty="0"/>
          </a:p>
        </p:txBody>
      </p:sp>
      <p:sp>
        <p:nvSpPr>
          <p:cNvPr id="4" name="Прямоугольник 3"/>
          <p:cNvSpPr/>
          <p:nvPr/>
        </p:nvSpPr>
        <p:spPr>
          <a:xfrm rot="21129898">
            <a:off x="1177841" y="423040"/>
            <a:ext cx="6415154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cap="none" spc="50" dirty="0" err="1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Дякуємо</a:t>
            </a:r>
            <a:r>
              <a:rPr lang="ru-RU" sz="96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96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 </a:t>
            </a:r>
            <a:r>
              <a:rPr lang="ru-RU" sz="9600" b="1" cap="none" spc="50" dirty="0" err="1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увагу</a:t>
            </a:r>
            <a:r>
              <a:rPr lang="ru-RU" sz="96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!!!</a:t>
            </a:r>
            <a:endParaRPr lang="ru-RU" sz="96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4EFEE9-B93F-4753-A27E-235FFB24E028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4" name="12-конечная звезда 3"/>
          <p:cNvSpPr/>
          <p:nvPr/>
        </p:nvSpPr>
        <p:spPr>
          <a:xfrm>
            <a:off x="285720" y="500042"/>
            <a:ext cx="8643966" cy="2428868"/>
          </a:xfrm>
          <a:prstGeom prst="star12">
            <a:avLst>
              <a:gd name="adj" fmla="val 32091"/>
            </a:avLst>
          </a:prstGeom>
          <a:solidFill>
            <a:srgbClr val="CC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i="1" dirty="0" smtClean="0">
                <a:solidFill>
                  <a:schemeClr val="tx1"/>
                </a:solidFill>
              </a:rPr>
              <a:t>Функції </a:t>
            </a:r>
            <a:r>
              <a:rPr lang="uk-UA" sz="3200" b="1" i="1" dirty="0" err="1" smtClean="0">
                <a:solidFill>
                  <a:schemeClr val="tx1"/>
                </a:solidFill>
              </a:rPr>
              <a:t>внутрішкільного</a:t>
            </a:r>
            <a:r>
              <a:rPr lang="uk-UA" sz="3200" b="1" i="1" dirty="0" smtClean="0">
                <a:solidFill>
                  <a:schemeClr val="tx1"/>
                </a:solidFill>
              </a:rPr>
              <a:t> контролю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7" name="Волна 6"/>
          <p:cNvSpPr/>
          <p:nvPr/>
        </p:nvSpPr>
        <p:spPr>
          <a:xfrm>
            <a:off x="5929322" y="3071810"/>
            <a:ext cx="3214678" cy="2286016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i="1" dirty="0" smtClean="0"/>
              <a:t>інформаційно-аналітична</a:t>
            </a:r>
            <a:endParaRPr lang="ru-RU" sz="3200" b="1" i="1" dirty="0"/>
          </a:p>
        </p:txBody>
      </p:sp>
      <p:sp>
        <p:nvSpPr>
          <p:cNvPr id="8" name="Волна 7"/>
          <p:cNvSpPr/>
          <p:nvPr/>
        </p:nvSpPr>
        <p:spPr>
          <a:xfrm>
            <a:off x="0" y="3000372"/>
            <a:ext cx="3214678" cy="2214578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i="1" dirty="0" smtClean="0"/>
              <a:t>контрольно-діагностична</a:t>
            </a:r>
            <a:endParaRPr lang="ru-RU" sz="3200" b="1" i="1" dirty="0"/>
          </a:p>
        </p:txBody>
      </p:sp>
      <p:sp>
        <p:nvSpPr>
          <p:cNvPr id="9" name="Волна 8"/>
          <p:cNvSpPr/>
          <p:nvPr/>
        </p:nvSpPr>
        <p:spPr>
          <a:xfrm>
            <a:off x="2786050" y="5072074"/>
            <a:ext cx="3857652" cy="1785926"/>
          </a:xfrm>
          <a:prstGeom prst="wave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i="1" dirty="0" smtClean="0"/>
              <a:t>колективно-регулятивна</a:t>
            </a:r>
            <a:endParaRPr lang="ru-RU" sz="3200" b="1" i="1" dirty="0"/>
          </a:p>
        </p:txBody>
      </p:sp>
      <p:cxnSp>
        <p:nvCxnSpPr>
          <p:cNvPr id="12" name="Прямая со стрелкой 11"/>
          <p:cNvCxnSpPr>
            <a:stCxn id="4" idx="4"/>
            <a:endCxn id="8" idx="3"/>
          </p:cNvCxnSpPr>
          <p:nvPr/>
        </p:nvCxnSpPr>
        <p:spPr>
          <a:xfrm rot="5400000">
            <a:off x="3321816" y="2821773"/>
            <a:ext cx="1178751" cy="1393025"/>
          </a:xfrm>
          <a:prstGeom prst="straightConnector1">
            <a:avLst/>
          </a:prstGeom>
          <a:ln w="1143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4" idx="4"/>
            <a:endCxn id="7" idx="1"/>
          </p:cNvCxnSpPr>
          <p:nvPr/>
        </p:nvCxnSpPr>
        <p:spPr>
          <a:xfrm rot="16200000" flipH="1">
            <a:off x="4625558" y="2911054"/>
            <a:ext cx="1285908" cy="1321619"/>
          </a:xfrm>
          <a:prstGeom prst="straightConnector1">
            <a:avLst/>
          </a:prstGeom>
          <a:ln w="1143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4" idx="4"/>
            <a:endCxn id="9" idx="0"/>
          </p:cNvCxnSpPr>
          <p:nvPr/>
        </p:nvCxnSpPr>
        <p:spPr>
          <a:xfrm rot="16200000" flipH="1">
            <a:off x="3478087" y="4058525"/>
            <a:ext cx="2366405" cy="107173"/>
          </a:xfrm>
          <a:prstGeom prst="straightConnector1">
            <a:avLst/>
          </a:prstGeom>
          <a:ln w="1143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2-конечная звезда 3"/>
          <p:cNvSpPr/>
          <p:nvPr/>
        </p:nvSpPr>
        <p:spPr>
          <a:xfrm>
            <a:off x="0" y="0"/>
            <a:ext cx="8858280" cy="642918"/>
          </a:xfrm>
          <a:prstGeom prst="star12">
            <a:avLst>
              <a:gd name="adj" fmla="val 45729"/>
            </a:avLst>
          </a:prstGeom>
          <a:solidFill>
            <a:srgbClr val="CC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rgbClr val="006600"/>
                </a:solidFill>
              </a:rPr>
              <a:t>Основні питання</a:t>
            </a:r>
            <a:endParaRPr lang="ru-RU" sz="3200" b="1" dirty="0">
              <a:solidFill>
                <a:srgbClr val="006600"/>
              </a:solidFill>
            </a:endParaRPr>
          </a:p>
        </p:txBody>
      </p:sp>
      <p:sp>
        <p:nvSpPr>
          <p:cNvPr id="5" name="Волна 4"/>
          <p:cNvSpPr/>
          <p:nvPr/>
        </p:nvSpPr>
        <p:spPr>
          <a:xfrm>
            <a:off x="0" y="642918"/>
            <a:ext cx="9144000" cy="928694"/>
          </a:xfrm>
          <a:prstGeom prst="wav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i="1" dirty="0" err="1" smtClean="0"/>
              <a:t>Дотримання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законодавства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України</a:t>
            </a:r>
            <a:r>
              <a:rPr lang="ru-RU" sz="2400" b="1" i="1" dirty="0" smtClean="0"/>
              <a:t> в </a:t>
            </a:r>
            <a:r>
              <a:rPr lang="ru-RU" sz="2400" b="1" i="1" dirty="0" err="1" smtClean="0"/>
              <a:t>сфері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освіти</a:t>
            </a:r>
            <a:endParaRPr lang="ru-RU" sz="2400" b="1" i="1" dirty="0"/>
          </a:p>
        </p:txBody>
      </p:sp>
      <p:sp>
        <p:nvSpPr>
          <p:cNvPr id="6" name="Волна 5"/>
          <p:cNvSpPr/>
          <p:nvPr/>
        </p:nvSpPr>
        <p:spPr>
          <a:xfrm>
            <a:off x="0" y="2714620"/>
            <a:ext cx="9144000" cy="1388730"/>
          </a:xfrm>
          <a:prstGeom prst="wav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i="1" dirty="0" err="1" smtClean="0"/>
              <a:t>Використання</a:t>
            </a:r>
            <a:r>
              <a:rPr lang="ru-RU" sz="2000" b="1" i="1" dirty="0" smtClean="0"/>
              <a:t> методичного </a:t>
            </a:r>
            <a:r>
              <a:rPr lang="ru-RU" sz="2000" b="1" i="1" dirty="0" err="1" smtClean="0"/>
              <a:t>забезпечення</a:t>
            </a:r>
            <a:r>
              <a:rPr lang="ru-RU" sz="2000" b="1" i="1" dirty="0" smtClean="0"/>
              <a:t> в </a:t>
            </a:r>
            <a:r>
              <a:rPr lang="ru-RU" sz="2000" b="1" i="1" dirty="0" err="1" smtClean="0"/>
              <a:t>навчальному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процесі</a:t>
            </a:r>
            <a:endParaRPr lang="ru-RU" sz="2000" b="1" i="1" dirty="0">
              <a:solidFill>
                <a:srgbClr val="FFFF99"/>
              </a:solidFill>
            </a:endParaRPr>
          </a:p>
        </p:txBody>
      </p:sp>
      <p:sp>
        <p:nvSpPr>
          <p:cNvPr id="7" name="Волна 6"/>
          <p:cNvSpPr/>
          <p:nvPr/>
        </p:nvSpPr>
        <p:spPr>
          <a:xfrm>
            <a:off x="0" y="5643578"/>
            <a:ext cx="9144000" cy="1214422"/>
          </a:xfrm>
          <a:prstGeom prst="wav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000" b="1" i="1" dirty="0" smtClean="0"/>
              <a:t>Надання додаткових пільг, робота підрозділів організації охорони здоров'я учнів, працівників</a:t>
            </a:r>
            <a:endParaRPr lang="ru-RU" sz="2000" b="1" i="1" dirty="0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0" y="1571612"/>
            <a:ext cx="9144000" cy="857256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i="1" dirty="0" err="1" smtClean="0">
                <a:solidFill>
                  <a:srgbClr val="006600"/>
                </a:solidFill>
              </a:rPr>
              <a:t>Використання</a:t>
            </a:r>
            <a:r>
              <a:rPr lang="ru-RU" sz="2400" b="1" i="1" dirty="0" smtClean="0">
                <a:solidFill>
                  <a:srgbClr val="006600"/>
                </a:solidFill>
              </a:rPr>
              <a:t> </a:t>
            </a:r>
            <a:r>
              <a:rPr lang="ru-RU" sz="2400" b="1" i="1" dirty="0" err="1" smtClean="0">
                <a:solidFill>
                  <a:srgbClr val="006600"/>
                </a:solidFill>
              </a:rPr>
              <a:t>фінансових</a:t>
            </a:r>
            <a:r>
              <a:rPr lang="ru-RU" sz="2400" b="1" i="1" dirty="0" smtClean="0">
                <a:solidFill>
                  <a:srgbClr val="006600"/>
                </a:solidFill>
              </a:rPr>
              <a:t> </a:t>
            </a:r>
            <a:r>
              <a:rPr lang="ru-RU" sz="2400" b="1" i="1" dirty="0" err="1" smtClean="0">
                <a:solidFill>
                  <a:srgbClr val="006600"/>
                </a:solidFill>
              </a:rPr>
              <a:t>і</a:t>
            </a:r>
            <a:r>
              <a:rPr lang="ru-RU" sz="2400" b="1" i="1" dirty="0" smtClean="0">
                <a:solidFill>
                  <a:srgbClr val="006600"/>
                </a:solidFill>
              </a:rPr>
              <a:t> </a:t>
            </a:r>
            <a:r>
              <a:rPr lang="ru-RU" sz="2400" b="1" i="1" dirty="0" err="1" smtClean="0">
                <a:solidFill>
                  <a:srgbClr val="006600"/>
                </a:solidFill>
              </a:rPr>
              <a:t>матеріальних</a:t>
            </a:r>
            <a:r>
              <a:rPr lang="ru-RU" sz="2400" b="1" i="1" dirty="0" smtClean="0">
                <a:solidFill>
                  <a:srgbClr val="006600"/>
                </a:solidFill>
              </a:rPr>
              <a:t> </a:t>
            </a:r>
            <a:r>
              <a:rPr lang="ru-RU" sz="2400" b="1" i="1" dirty="0" err="1" smtClean="0">
                <a:solidFill>
                  <a:srgbClr val="006600"/>
                </a:solidFill>
              </a:rPr>
              <a:t>коштів</a:t>
            </a:r>
            <a:r>
              <a:rPr lang="ru-RU" sz="2400" b="1" i="1" dirty="0" smtClean="0">
                <a:solidFill>
                  <a:srgbClr val="006600"/>
                </a:solidFill>
              </a:rPr>
              <a:t> </a:t>
            </a:r>
            <a:r>
              <a:rPr lang="ru-RU" sz="2400" b="1" i="1" dirty="0" err="1" smtClean="0">
                <a:solidFill>
                  <a:srgbClr val="006600"/>
                </a:solidFill>
              </a:rPr>
              <a:t>відповідно</a:t>
            </a:r>
            <a:r>
              <a:rPr lang="ru-RU" sz="2400" b="1" i="1" dirty="0" smtClean="0">
                <a:solidFill>
                  <a:srgbClr val="006600"/>
                </a:solidFill>
              </a:rPr>
              <a:t> до </a:t>
            </a:r>
            <a:r>
              <a:rPr lang="ru-RU" sz="2400" b="1" i="1" dirty="0" err="1" smtClean="0">
                <a:solidFill>
                  <a:srgbClr val="006600"/>
                </a:solidFill>
              </a:rPr>
              <a:t>нормативних</a:t>
            </a:r>
            <a:r>
              <a:rPr lang="ru-RU" sz="2400" b="1" i="1" dirty="0" smtClean="0">
                <a:solidFill>
                  <a:srgbClr val="006600"/>
                </a:solidFill>
              </a:rPr>
              <a:t> </a:t>
            </a:r>
            <a:r>
              <a:rPr lang="ru-RU" sz="2400" b="1" i="1" dirty="0" err="1" smtClean="0">
                <a:solidFill>
                  <a:srgbClr val="006600"/>
                </a:solidFill>
              </a:rPr>
              <a:t>документів</a:t>
            </a:r>
            <a:endParaRPr lang="ru-RU" b="1" i="1" dirty="0">
              <a:solidFill>
                <a:srgbClr val="006600"/>
              </a:solidFill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0" y="4163382"/>
            <a:ext cx="9144000" cy="500066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400" b="1" i="1" dirty="0" smtClean="0">
                <a:solidFill>
                  <a:schemeClr val="accent5">
                    <a:lumMod val="50000"/>
                  </a:schemeClr>
                </a:solidFill>
              </a:rPr>
              <a:t>Реалізація навчальних програм і планів</a:t>
            </a:r>
            <a:endParaRPr lang="uk-UA" sz="2400" b="1" i="1" dirty="0" smtClean="0">
              <a:solidFill>
                <a:srgbClr val="002060"/>
              </a:solidFill>
            </a:endParaRPr>
          </a:p>
        </p:txBody>
      </p:sp>
      <p:sp>
        <p:nvSpPr>
          <p:cNvPr id="9" name="Волна 8"/>
          <p:cNvSpPr/>
          <p:nvPr/>
        </p:nvSpPr>
        <p:spPr>
          <a:xfrm>
            <a:off x="0" y="4714884"/>
            <a:ext cx="9144000" cy="1102978"/>
          </a:xfrm>
          <a:prstGeom prst="wav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000" b="1" i="1" dirty="0" smtClean="0"/>
              <a:t>Дотримання статуту, </a:t>
            </a:r>
            <a:r>
              <a:rPr lang="ru-RU" sz="2000" b="1" i="1" dirty="0" err="1" smtClean="0"/>
              <a:t>дотримання</a:t>
            </a:r>
            <a:r>
              <a:rPr lang="ru-RU" sz="2000" b="1" i="1" dirty="0" smtClean="0"/>
              <a:t>  порядку  </a:t>
            </a:r>
            <a:r>
              <a:rPr lang="ru-RU" sz="2000" b="1" i="1" dirty="0" err="1" smtClean="0"/>
              <a:t>проведення</a:t>
            </a:r>
            <a:r>
              <a:rPr lang="ru-RU" sz="2000" b="1" i="1" dirty="0" smtClean="0"/>
              <a:t>  </a:t>
            </a:r>
            <a:r>
              <a:rPr lang="ru-RU" sz="2000" b="1" i="1" dirty="0" err="1" smtClean="0"/>
              <a:t>тематичної</a:t>
            </a:r>
            <a:r>
              <a:rPr lang="ru-RU" sz="2000" b="1" i="1" dirty="0" smtClean="0"/>
              <a:t>  </a:t>
            </a:r>
            <a:r>
              <a:rPr lang="ru-RU" sz="2000" b="1" i="1" dirty="0" err="1" smtClean="0"/>
              <a:t>атестації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учнів</a:t>
            </a:r>
            <a:r>
              <a:rPr lang="ru-RU" sz="2000" b="1" i="1" dirty="0" smtClean="0"/>
              <a:t> </a:t>
            </a:r>
            <a:endParaRPr lang="ru-RU" sz="2000" b="1" i="1" dirty="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-конечная звезда 4"/>
          <p:cNvSpPr/>
          <p:nvPr/>
        </p:nvSpPr>
        <p:spPr>
          <a:xfrm>
            <a:off x="1785918" y="1643050"/>
            <a:ext cx="5643602" cy="2428892"/>
          </a:xfrm>
          <a:prstGeom prst="star5">
            <a:avLst>
              <a:gd name="adj" fmla="val 22876"/>
              <a:gd name="hf" fmla="val 105146"/>
              <a:gd name="vf" fmla="val 110557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dirty="0" smtClean="0"/>
              <a:t>Методи контролю</a:t>
            </a:r>
            <a:endParaRPr lang="ru-RU" sz="4000" b="1" dirty="0"/>
          </a:p>
        </p:txBody>
      </p:sp>
      <p:sp>
        <p:nvSpPr>
          <p:cNvPr id="6" name="Облако 5"/>
          <p:cNvSpPr/>
          <p:nvPr/>
        </p:nvSpPr>
        <p:spPr>
          <a:xfrm>
            <a:off x="0" y="0"/>
            <a:ext cx="2928926" cy="1142984"/>
          </a:xfrm>
          <a:prstGeom prst="cloud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b="1" i="1" dirty="0" smtClean="0"/>
              <a:t>анкетування</a:t>
            </a:r>
            <a:endParaRPr lang="ru-RU" sz="2000" b="1" i="1" dirty="0"/>
          </a:p>
        </p:txBody>
      </p:sp>
      <p:sp>
        <p:nvSpPr>
          <p:cNvPr id="7" name="Облако 6"/>
          <p:cNvSpPr/>
          <p:nvPr/>
        </p:nvSpPr>
        <p:spPr>
          <a:xfrm>
            <a:off x="2714612" y="642918"/>
            <a:ext cx="2714644" cy="1000108"/>
          </a:xfrm>
          <a:prstGeom prst="cloud">
            <a:avLst/>
          </a:prstGeom>
          <a:solidFill>
            <a:srgbClr val="00FF99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b="1" i="1" dirty="0" smtClean="0"/>
              <a:t>тестування</a:t>
            </a:r>
            <a:endParaRPr lang="ru-RU" sz="2000" b="1" i="1" dirty="0"/>
          </a:p>
        </p:txBody>
      </p:sp>
      <p:sp>
        <p:nvSpPr>
          <p:cNvPr id="8" name="Облако 7"/>
          <p:cNvSpPr/>
          <p:nvPr/>
        </p:nvSpPr>
        <p:spPr>
          <a:xfrm>
            <a:off x="6429356" y="1428736"/>
            <a:ext cx="2714644" cy="1000132"/>
          </a:xfrm>
          <a:prstGeom prst="cloud">
            <a:avLst/>
          </a:prstGeom>
          <a:solidFill>
            <a:srgbClr val="CCFF66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b="1" i="1" dirty="0" smtClean="0"/>
              <a:t>моніторинг</a:t>
            </a:r>
            <a:endParaRPr lang="ru-RU" sz="2000" b="1" i="1" dirty="0"/>
          </a:p>
        </p:txBody>
      </p:sp>
      <p:sp>
        <p:nvSpPr>
          <p:cNvPr id="9" name="Облако 8"/>
          <p:cNvSpPr/>
          <p:nvPr/>
        </p:nvSpPr>
        <p:spPr>
          <a:xfrm>
            <a:off x="5572132" y="0"/>
            <a:ext cx="2714644" cy="1285884"/>
          </a:xfrm>
          <a:prstGeom prst="cloud">
            <a:avLst/>
          </a:prstGeom>
          <a:solidFill>
            <a:srgbClr val="FF9933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b="1" i="1" dirty="0" smtClean="0"/>
              <a:t>соціальне опитування</a:t>
            </a:r>
            <a:endParaRPr lang="ru-RU" sz="2000" b="1" i="1" dirty="0"/>
          </a:p>
        </p:txBody>
      </p:sp>
      <p:sp>
        <p:nvSpPr>
          <p:cNvPr id="14" name="Облако 13"/>
          <p:cNvSpPr/>
          <p:nvPr/>
        </p:nvSpPr>
        <p:spPr>
          <a:xfrm>
            <a:off x="2571736" y="5857868"/>
            <a:ext cx="3643306" cy="1000132"/>
          </a:xfrm>
          <a:prstGeom prst="cloud">
            <a:avLst/>
          </a:prstGeom>
          <a:solidFill>
            <a:srgbClr val="CCFF66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b="1" i="1" dirty="0" smtClean="0"/>
              <a:t>спостереження</a:t>
            </a:r>
            <a:endParaRPr lang="ru-RU" sz="2000" b="1" i="1" dirty="0"/>
          </a:p>
        </p:txBody>
      </p:sp>
      <p:sp>
        <p:nvSpPr>
          <p:cNvPr id="16" name="Облако 15"/>
          <p:cNvSpPr/>
          <p:nvPr/>
        </p:nvSpPr>
        <p:spPr>
          <a:xfrm>
            <a:off x="0" y="5286388"/>
            <a:ext cx="3071834" cy="1000108"/>
          </a:xfrm>
          <a:prstGeom prst="cloud">
            <a:avLst/>
          </a:prstGeom>
          <a:solidFill>
            <a:srgbClr val="00FF99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b="1" i="1" dirty="0" smtClean="0"/>
              <a:t>вивчення документації</a:t>
            </a:r>
            <a:endParaRPr lang="ru-RU" sz="2000" b="1" i="1" dirty="0"/>
          </a:p>
        </p:txBody>
      </p:sp>
      <p:sp>
        <p:nvSpPr>
          <p:cNvPr id="17" name="Облако 16"/>
          <p:cNvSpPr/>
          <p:nvPr/>
        </p:nvSpPr>
        <p:spPr>
          <a:xfrm rot="1216150">
            <a:off x="108736" y="3812623"/>
            <a:ext cx="3681831" cy="1285884"/>
          </a:xfrm>
          <a:prstGeom prst="cloud">
            <a:avLst/>
          </a:prstGeom>
          <a:solidFill>
            <a:srgbClr val="FF9933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b="1" i="1" dirty="0" smtClean="0"/>
              <a:t>аналіз самоаналізу уроків</a:t>
            </a:r>
            <a:endParaRPr lang="ru-RU" sz="2000" b="1" i="1" dirty="0"/>
          </a:p>
        </p:txBody>
      </p:sp>
      <p:sp>
        <p:nvSpPr>
          <p:cNvPr id="18" name="Облако 17"/>
          <p:cNvSpPr/>
          <p:nvPr/>
        </p:nvSpPr>
        <p:spPr>
          <a:xfrm>
            <a:off x="6215074" y="5286388"/>
            <a:ext cx="2928926" cy="1428760"/>
          </a:xfrm>
          <a:prstGeom prst="cloud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b="1" i="1" dirty="0" smtClean="0"/>
              <a:t>бесіда про діяльність учнів</a:t>
            </a:r>
            <a:endParaRPr lang="ru-RU" sz="2000" b="1" i="1" dirty="0"/>
          </a:p>
        </p:txBody>
      </p:sp>
      <p:sp>
        <p:nvSpPr>
          <p:cNvPr id="19" name="Облако 18"/>
          <p:cNvSpPr/>
          <p:nvPr/>
        </p:nvSpPr>
        <p:spPr>
          <a:xfrm rot="20378147">
            <a:off x="5616728" y="3799902"/>
            <a:ext cx="3599325" cy="1313345"/>
          </a:xfrm>
          <a:prstGeom prst="cloud">
            <a:avLst/>
          </a:prstGeom>
          <a:solidFill>
            <a:srgbClr val="00FF99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b="1" i="1" dirty="0" smtClean="0"/>
              <a:t>результати навчальної діяльності учнів</a:t>
            </a:r>
            <a:endParaRPr lang="ru-RU" sz="2000" b="1" i="1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5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4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лако 2"/>
          <p:cNvSpPr/>
          <p:nvPr/>
        </p:nvSpPr>
        <p:spPr>
          <a:xfrm>
            <a:off x="0" y="0"/>
            <a:ext cx="9144000" cy="1357298"/>
          </a:xfrm>
          <a:prstGeom prst="cloud">
            <a:avLst/>
          </a:prstGeom>
          <a:solidFill>
            <a:srgbClr val="A16B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err="1" smtClean="0"/>
              <a:t>Методи</a:t>
            </a:r>
            <a:r>
              <a:rPr lang="ru-RU" sz="2000" b="1" i="1" dirty="0" smtClean="0"/>
              <a:t> контролю над результатами </a:t>
            </a:r>
            <a:r>
              <a:rPr lang="ru-RU" sz="2000" b="1" i="1" dirty="0" err="1" smtClean="0"/>
              <a:t>навчальної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діяльності</a:t>
            </a:r>
            <a:endParaRPr lang="ru-RU" sz="2000" b="1" dirty="0"/>
          </a:p>
        </p:txBody>
      </p:sp>
      <p:sp>
        <p:nvSpPr>
          <p:cNvPr id="4" name="32-конечная звезда 3"/>
          <p:cNvSpPr/>
          <p:nvPr/>
        </p:nvSpPr>
        <p:spPr>
          <a:xfrm>
            <a:off x="214282" y="1500174"/>
            <a:ext cx="3929090" cy="714380"/>
          </a:xfrm>
          <a:prstGeom prst="star32">
            <a:avLst>
              <a:gd name="adj" fmla="val 44286"/>
            </a:avLst>
          </a:prstGeom>
          <a:solidFill>
            <a:srgbClr val="CC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i="1" dirty="0" smtClean="0">
                <a:solidFill>
                  <a:schemeClr val="tx1"/>
                </a:solidFill>
              </a:rPr>
              <a:t>спостереження</a:t>
            </a:r>
            <a:endParaRPr lang="ru-RU" sz="2000" b="1" i="1" dirty="0">
              <a:solidFill>
                <a:schemeClr val="tx1"/>
              </a:solidFill>
            </a:endParaRPr>
          </a:p>
        </p:txBody>
      </p:sp>
      <p:sp>
        <p:nvSpPr>
          <p:cNvPr id="5" name="32-конечная звезда 4"/>
          <p:cNvSpPr/>
          <p:nvPr/>
        </p:nvSpPr>
        <p:spPr>
          <a:xfrm>
            <a:off x="214282" y="2571744"/>
            <a:ext cx="5357850" cy="628655"/>
          </a:xfrm>
          <a:prstGeom prst="star32">
            <a:avLst>
              <a:gd name="adj" fmla="val 42431"/>
            </a:avLst>
          </a:prstGeom>
          <a:solidFill>
            <a:srgbClr val="CC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i="1" dirty="0" smtClean="0">
                <a:solidFill>
                  <a:schemeClr val="tx1"/>
                </a:solidFill>
              </a:rPr>
              <a:t>письмове опитування</a:t>
            </a:r>
            <a:endParaRPr lang="ru-RU" sz="2000" b="1" i="1" dirty="0">
              <a:solidFill>
                <a:schemeClr val="tx1"/>
              </a:solidFill>
            </a:endParaRPr>
          </a:p>
        </p:txBody>
      </p:sp>
      <p:sp>
        <p:nvSpPr>
          <p:cNvPr id="6" name="32-конечная звезда 5"/>
          <p:cNvSpPr/>
          <p:nvPr/>
        </p:nvSpPr>
        <p:spPr>
          <a:xfrm>
            <a:off x="214282" y="4500570"/>
            <a:ext cx="5572164" cy="571504"/>
          </a:xfrm>
          <a:prstGeom prst="star32">
            <a:avLst>
              <a:gd name="adj" fmla="val 39931"/>
            </a:avLst>
          </a:prstGeom>
          <a:solidFill>
            <a:srgbClr val="CC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i="1" dirty="0" smtClean="0">
                <a:solidFill>
                  <a:schemeClr val="tx1"/>
                </a:solidFill>
              </a:rPr>
              <a:t>комбінована перевірка</a:t>
            </a:r>
            <a:endParaRPr lang="ru-RU" sz="2000" b="1" i="1" dirty="0">
              <a:solidFill>
                <a:schemeClr val="tx1"/>
              </a:solidFill>
            </a:endParaRPr>
          </a:p>
        </p:txBody>
      </p:sp>
      <p:sp>
        <p:nvSpPr>
          <p:cNvPr id="7" name="32-конечная звезда 6"/>
          <p:cNvSpPr/>
          <p:nvPr/>
        </p:nvSpPr>
        <p:spPr>
          <a:xfrm>
            <a:off x="2928926" y="3429000"/>
            <a:ext cx="6000792" cy="785818"/>
          </a:xfrm>
          <a:prstGeom prst="star32">
            <a:avLst>
              <a:gd name="adj" fmla="val 42431"/>
            </a:avLst>
          </a:prstGeom>
          <a:solidFill>
            <a:srgbClr val="CC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i="1" dirty="0" smtClean="0">
                <a:solidFill>
                  <a:schemeClr val="tx1"/>
                </a:solidFill>
              </a:rPr>
              <a:t>письмова перевірка знань</a:t>
            </a:r>
            <a:endParaRPr lang="ru-RU" sz="2000" b="1" i="1" dirty="0">
              <a:solidFill>
                <a:schemeClr val="tx1"/>
              </a:solidFill>
            </a:endParaRPr>
          </a:p>
        </p:txBody>
      </p:sp>
      <p:sp>
        <p:nvSpPr>
          <p:cNvPr id="8" name="32-конечная звезда 7"/>
          <p:cNvSpPr/>
          <p:nvPr/>
        </p:nvSpPr>
        <p:spPr>
          <a:xfrm>
            <a:off x="4143372" y="5353064"/>
            <a:ext cx="5000628" cy="928694"/>
          </a:xfrm>
          <a:prstGeom prst="star32">
            <a:avLst>
              <a:gd name="adj" fmla="val 42036"/>
            </a:avLst>
          </a:prstGeom>
          <a:solidFill>
            <a:srgbClr val="CC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i="1" dirty="0" smtClean="0">
                <a:solidFill>
                  <a:schemeClr val="tx1"/>
                </a:solidFill>
              </a:rPr>
              <a:t>бесіда, анкетування, тестування</a:t>
            </a:r>
            <a:endParaRPr lang="ru-RU" sz="2000" b="1" i="1" dirty="0">
              <a:solidFill>
                <a:schemeClr val="tx1"/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4429124" y="1357298"/>
            <a:ext cx="571504" cy="214314"/>
          </a:xfrm>
          <a:prstGeom prst="downArrow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4491037" y="5195900"/>
            <a:ext cx="571504" cy="304802"/>
          </a:xfrm>
          <a:prstGeom prst="downArrow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4467224" y="4319594"/>
            <a:ext cx="571504" cy="252414"/>
          </a:xfrm>
          <a:prstGeom prst="downArrow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4429124" y="3214686"/>
            <a:ext cx="571504" cy="252414"/>
          </a:xfrm>
          <a:prstGeom prst="downArrow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4429124" y="2000240"/>
            <a:ext cx="571504" cy="271464"/>
          </a:xfrm>
          <a:prstGeom prst="downArrow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32-конечная звезда 13"/>
          <p:cNvSpPr/>
          <p:nvPr/>
        </p:nvSpPr>
        <p:spPr>
          <a:xfrm>
            <a:off x="5214910" y="1500174"/>
            <a:ext cx="3929090" cy="785818"/>
          </a:xfrm>
          <a:prstGeom prst="star32">
            <a:avLst>
              <a:gd name="adj" fmla="val 44286"/>
            </a:avLst>
          </a:prstGeom>
          <a:solidFill>
            <a:srgbClr val="CC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i="1" dirty="0" smtClean="0">
                <a:solidFill>
                  <a:schemeClr val="tx1"/>
                </a:solidFill>
              </a:rPr>
              <a:t>усне опитування</a:t>
            </a:r>
            <a:endParaRPr lang="ru-RU" sz="2000" b="1" i="1" dirty="0">
              <a:solidFill>
                <a:schemeClr val="tx1"/>
              </a:solidFill>
            </a:endParaRPr>
          </a:p>
        </p:txBody>
      </p:sp>
      <p:sp>
        <p:nvSpPr>
          <p:cNvPr id="15" name="32-конечная звезда 14"/>
          <p:cNvSpPr/>
          <p:nvPr/>
        </p:nvSpPr>
        <p:spPr>
          <a:xfrm>
            <a:off x="0" y="6281758"/>
            <a:ext cx="5500694" cy="576242"/>
          </a:xfrm>
          <a:prstGeom prst="star32">
            <a:avLst>
              <a:gd name="adj" fmla="val 44286"/>
            </a:avLst>
          </a:prstGeom>
          <a:solidFill>
            <a:srgbClr val="CC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i="1" dirty="0" smtClean="0">
                <a:solidFill>
                  <a:schemeClr val="tx1"/>
                </a:solidFill>
              </a:rPr>
              <a:t>перевірка документації</a:t>
            </a:r>
            <a:endParaRPr lang="ru-RU" sz="2000" b="1" i="1" dirty="0">
              <a:solidFill>
                <a:schemeClr val="tx1"/>
              </a:solidFill>
            </a:endParaRPr>
          </a:p>
        </p:txBody>
      </p:sp>
      <p:sp>
        <p:nvSpPr>
          <p:cNvPr id="16" name="Стрелка вниз 15"/>
          <p:cNvSpPr/>
          <p:nvPr/>
        </p:nvSpPr>
        <p:spPr>
          <a:xfrm rot="1923841">
            <a:off x="3180555" y="5772027"/>
            <a:ext cx="571504" cy="304802"/>
          </a:xfrm>
          <a:prstGeom prst="downArrow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-конечная звезда 4"/>
          <p:cNvSpPr/>
          <p:nvPr/>
        </p:nvSpPr>
        <p:spPr>
          <a:xfrm>
            <a:off x="2571736" y="2071678"/>
            <a:ext cx="4143404" cy="1928826"/>
          </a:xfrm>
          <a:prstGeom prst="star5">
            <a:avLst>
              <a:gd name="adj" fmla="val 34650"/>
              <a:gd name="hf" fmla="val 105146"/>
              <a:gd name="vf" fmla="val 110557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/>
              <a:t>Види контролю</a:t>
            </a:r>
            <a:endParaRPr lang="ru-RU" sz="2800" b="1" dirty="0"/>
          </a:p>
        </p:txBody>
      </p:sp>
      <p:sp>
        <p:nvSpPr>
          <p:cNvPr id="6" name="Облако 5"/>
          <p:cNvSpPr/>
          <p:nvPr/>
        </p:nvSpPr>
        <p:spPr>
          <a:xfrm>
            <a:off x="0" y="0"/>
            <a:ext cx="4357686" cy="2714620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b="1" i="1" dirty="0" smtClean="0"/>
              <a:t>За рівнем управління</a:t>
            </a:r>
          </a:p>
          <a:p>
            <a:pPr algn="ctr"/>
            <a:endParaRPr lang="uk-UA" sz="1000" b="1" i="1" dirty="0" smtClean="0"/>
          </a:p>
          <a:p>
            <a:pPr marL="274638">
              <a:buFont typeface="Wingdings" pitchFamily="2" charset="2"/>
              <a:buChar char="Ø"/>
            </a:pPr>
            <a:r>
              <a:rPr lang="uk-UA" sz="2000" b="1" i="1" dirty="0" smtClean="0">
                <a:solidFill>
                  <a:schemeClr val="tx1"/>
                </a:solidFill>
              </a:rPr>
              <a:t> </a:t>
            </a:r>
            <a:r>
              <a:rPr lang="uk-UA" sz="2000" dirty="0" smtClean="0">
                <a:solidFill>
                  <a:schemeClr val="tx1"/>
                </a:solidFill>
              </a:rPr>
              <a:t>оперативний</a:t>
            </a:r>
          </a:p>
          <a:p>
            <a:pPr marL="274638">
              <a:buFont typeface="Wingdings" pitchFamily="2" charset="2"/>
              <a:buChar char="Ø"/>
            </a:pPr>
            <a:r>
              <a:rPr lang="uk-UA" sz="2000" dirty="0" smtClean="0"/>
              <a:t> поточний</a:t>
            </a:r>
          </a:p>
          <a:p>
            <a:pPr marL="274638">
              <a:buFont typeface="Wingdings" pitchFamily="2" charset="2"/>
              <a:buChar char="Ø"/>
            </a:pPr>
            <a:r>
              <a:rPr lang="uk-UA" sz="2000" dirty="0" smtClean="0"/>
              <a:t> підсумковий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4786314" y="0"/>
            <a:ext cx="4357686" cy="2286016"/>
          </a:xfrm>
          <a:prstGeom prst="clou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b="1" i="1" dirty="0" smtClean="0"/>
              <a:t>За етапами організації вивчення</a:t>
            </a:r>
          </a:p>
          <a:p>
            <a:pPr>
              <a:buFont typeface="Wingdings" pitchFamily="2" charset="2"/>
              <a:buChar char="Ø"/>
            </a:pPr>
            <a:r>
              <a:rPr lang="uk-UA" sz="2000" dirty="0" smtClean="0"/>
              <a:t> попереджувальний</a:t>
            </a:r>
          </a:p>
          <a:p>
            <a:pPr>
              <a:buFont typeface="Wingdings" pitchFamily="2" charset="2"/>
              <a:buChar char="Ø"/>
            </a:pPr>
            <a:r>
              <a:rPr lang="uk-UA" sz="2000" dirty="0" smtClean="0"/>
              <a:t> основний</a:t>
            </a:r>
          </a:p>
          <a:p>
            <a:pPr>
              <a:buFont typeface="Wingdings" pitchFamily="2" charset="2"/>
              <a:buChar char="Ø"/>
            </a:pPr>
            <a:r>
              <a:rPr lang="uk-UA" sz="2000" dirty="0" smtClean="0"/>
              <a:t> узагальнюючий</a:t>
            </a:r>
            <a:endParaRPr lang="ru-RU" sz="2000" b="1" dirty="0"/>
          </a:p>
        </p:txBody>
      </p:sp>
      <p:sp>
        <p:nvSpPr>
          <p:cNvPr id="8" name="Облако 7"/>
          <p:cNvSpPr/>
          <p:nvPr/>
        </p:nvSpPr>
        <p:spPr>
          <a:xfrm>
            <a:off x="5286380" y="4214818"/>
            <a:ext cx="3857620" cy="2643182"/>
          </a:xfrm>
          <a:prstGeom prst="cloud">
            <a:avLst/>
          </a:prstGeom>
          <a:solidFill>
            <a:srgbClr val="FF0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b="1" i="1" dirty="0" smtClean="0"/>
              <a:t>За умовами контролю</a:t>
            </a:r>
          </a:p>
          <a:p>
            <a:pPr marL="715963">
              <a:buFont typeface="Wingdings" pitchFamily="2" charset="2"/>
              <a:buChar char="ü"/>
            </a:pPr>
            <a:r>
              <a:rPr lang="uk-UA" sz="2000" dirty="0" smtClean="0"/>
              <a:t> плановий</a:t>
            </a:r>
          </a:p>
          <a:p>
            <a:pPr marL="715963">
              <a:buFont typeface="Wingdings" pitchFamily="2" charset="2"/>
              <a:buChar char="ü"/>
            </a:pPr>
            <a:r>
              <a:rPr lang="uk-UA" sz="2000" dirty="0" smtClean="0"/>
              <a:t> екстрений</a:t>
            </a:r>
            <a:endParaRPr lang="ru-RU" sz="2000" b="1" dirty="0"/>
          </a:p>
        </p:txBody>
      </p:sp>
      <p:sp>
        <p:nvSpPr>
          <p:cNvPr id="9" name="Облако 8"/>
          <p:cNvSpPr/>
          <p:nvPr/>
        </p:nvSpPr>
        <p:spPr>
          <a:xfrm>
            <a:off x="0" y="4071942"/>
            <a:ext cx="5072066" cy="2786058"/>
          </a:xfrm>
          <a:prstGeom prst="cloud">
            <a:avLst/>
          </a:prstGeom>
          <a:solidFill>
            <a:srgbClr val="FF9933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b="1" i="1" dirty="0" smtClean="0">
                <a:solidFill>
                  <a:schemeClr val="tx1"/>
                </a:solidFill>
              </a:rPr>
              <a:t>За формою і кількістю об'єктів, що вивчаються</a:t>
            </a:r>
          </a:p>
          <a:p>
            <a:pPr marL="274638" indent="-274638">
              <a:buFont typeface="Wingdings" pitchFamily="2" charset="2"/>
              <a:buChar char="v"/>
            </a:pPr>
            <a:r>
              <a:rPr lang="uk-UA" sz="2000" dirty="0" smtClean="0"/>
              <a:t> персональний</a:t>
            </a:r>
          </a:p>
          <a:p>
            <a:pPr marL="274638" indent="-274638">
              <a:buFont typeface="Wingdings" pitchFamily="2" charset="2"/>
              <a:buChar char="v"/>
            </a:pPr>
            <a:r>
              <a:rPr lang="uk-UA" sz="2000" dirty="0" smtClean="0"/>
              <a:t> тематичний</a:t>
            </a:r>
          </a:p>
          <a:p>
            <a:pPr marL="274638" indent="-274638">
              <a:buFont typeface="Wingdings" pitchFamily="2" charset="2"/>
              <a:buChar char="v"/>
            </a:pPr>
            <a:r>
              <a:rPr lang="uk-UA" sz="2000" dirty="0" smtClean="0"/>
              <a:t> класно-узагальнюючий</a:t>
            </a:r>
          </a:p>
          <a:p>
            <a:pPr marL="274638" indent="-274638">
              <a:buFont typeface="Wingdings" pitchFamily="2" charset="2"/>
              <a:buChar char="v"/>
            </a:pPr>
            <a:r>
              <a:rPr lang="uk-UA" sz="2000" i="1" dirty="0" smtClean="0"/>
              <a:t> комплексний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0" name="Выгнутая вниз стрелка 9"/>
          <p:cNvSpPr/>
          <p:nvPr/>
        </p:nvSpPr>
        <p:spPr>
          <a:xfrm rot="19850725">
            <a:off x="6485523" y="2453907"/>
            <a:ext cx="2294593" cy="533902"/>
          </a:xfrm>
          <a:prstGeom prst="curved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Выгнутая вниз стрелка 10"/>
          <p:cNvSpPr/>
          <p:nvPr/>
        </p:nvSpPr>
        <p:spPr>
          <a:xfrm rot="925863" flipH="1">
            <a:off x="535932" y="2719356"/>
            <a:ext cx="2261537" cy="576230"/>
          </a:xfrm>
          <a:prstGeom prst="curved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Выгнутая вниз стрелка 11"/>
          <p:cNvSpPr/>
          <p:nvPr/>
        </p:nvSpPr>
        <p:spPr>
          <a:xfrm rot="6900085">
            <a:off x="1562089" y="3276769"/>
            <a:ext cx="1435258" cy="553118"/>
          </a:xfrm>
          <a:prstGeom prst="curved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Выгнутая вниз стрелка 12"/>
          <p:cNvSpPr/>
          <p:nvPr/>
        </p:nvSpPr>
        <p:spPr>
          <a:xfrm rot="3346782" flipV="1">
            <a:off x="6442043" y="3141393"/>
            <a:ext cx="1329352" cy="561376"/>
          </a:xfrm>
          <a:prstGeom prst="curved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2299</TotalTime>
  <Words>2640</Words>
  <Application>Microsoft Office PowerPoint</Application>
  <PresentationFormat>Экран (4:3)</PresentationFormat>
  <Paragraphs>599</Paragraphs>
  <Slides>44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45" baseType="lpstr">
      <vt:lpstr>Поток</vt:lpstr>
      <vt:lpstr>Слайд 1</vt:lpstr>
      <vt:lpstr>Форми і методи контролю за рівнем досягнень учнів та якістю викладання основних наук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Рішення внутрішкільного конторлю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ІНТЕРАКТИВНІ ТЕХНОЛОГІЇ НАВЧАННЯ В ПОЧАТКОВИХ КЛАСАХ </dc:title>
  <dc:creator>KEK$</dc:creator>
  <cp:lastModifiedBy>Customer</cp:lastModifiedBy>
  <cp:revision>118</cp:revision>
  <dcterms:created xsi:type="dcterms:W3CDTF">2010-04-16T12:24:13Z</dcterms:created>
  <dcterms:modified xsi:type="dcterms:W3CDTF">2014-11-06T06:18:59Z</dcterms:modified>
</cp:coreProperties>
</file>