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  <p:sldMasterId id="2147483734" r:id="rId3"/>
    <p:sldMasterId id="2147483746" r:id="rId4"/>
  </p:sldMasterIdLst>
  <p:notesMasterIdLst>
    <p:notesMasterId r:id="rId60"/>
  </p:notesMasterIdLst>
  <p:sldIdLst>
    <p:sldId id="355" r:id="rId5"/>
    <p:sldId id="40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7" r:id="rId16"/>
    <p:sldId id="408" r:id="rId17"/>
    <p:sldId id="410" r:id="rId18"/>
    <p:sldId id="409" r:id="rId19"/>
    <p:sldId id="256" r:id="rId20"/>
    <p:sldId id="396" r:id="rId21"/>
    <p:sldId id="412" r:id="rId22"/>
    <p:sldId id="356" r:id="rId23"/>
    <p:sldId id="361" r:id="rId24"/>
    <p:sldId id="358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95" r:id="rId35"/>
    <p:sldId id="362" r:id="rId36"/>
    <p:sldId id="373" r:id="rId37"/>
    <p:sldId id="374" r:id="rId38"/>
    <p:sldId id="375" r:id="rId39"/>
    <p:sldId id="387" r:id="rId40"/>
    <p:sldId id="389" r:id="rId41"/>
    <p:sldId id="376" r:id="rId42"/>
    <p:sldId id="388" r:id="rId43"/>
    <p:sldId id="377" r:id="rId44"/>
    <p:sldId id="372" r:id="rId45"/>
    <p:sldId id="381" r:id="rId46"/>
    <p:sldId id="382" r:id="rId47"/>
    <p:sldId id="384" r:id="rId48"/>
    <p:sldId id="390" r:id="rId49"/>
    <p:sldId id="391" r:id="rId50"/>
    <p:sldId id="385" r:id="rId51"/>
    <p:sldId id="392" r:id="rId52"/>
    <p:sldId id="414" r:id="rId53"/>
    <p:sldId id="393" r:id="rId54"/>
    <p:sldId id="394" r:id="rId55"/>
    <p:sldId id="416" r:id="rId56"/>
    <p:sldId id="359" r:id="rId57"/>
    <p:sldId id="415" r:id="rId58"/>
    <p:sldId id="411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6600"/>
    <a:srgbClr val="CCFFCC"/>
    <a:srgbClr val="FFFF00"/>
    <a:srgbClr val="CCFF33"/>
    <a:srgbClr val="FF66FF"/>
    <a:srgbClr val="FFFF99"/>
    <a:srgbClr val="FF99CC"/>
    <a:srgbClr val="CC66F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1156EF56-5C90-40C5-B567-E9A57863DDB5}" type="datetimeFigureOut">
              <a:rPr lang="ru-RU"/>
              <a:pPr/>
              <a:t>19.11.2014</a:t>
            </a:fld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554F2D7D-C490-44CA-A26A-03AFC6C713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1FF8-BA42-4C63-8302-D4530DFBEBFD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767E-4217-40F8-97B0-D97E9D67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6097-6D9C-495A-AEDF-6A2A0059A875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E7E7-8679-4195-B1C4-1C4B745A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0B22-C364-4C13-B525-A1FDDC7B1BE1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4F95-A94D-4A0F-A1D3-9F7068620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9A89-DF22-4336-BF57-11259E5BAC8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E957-9CD4-4625-A185-02632B140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30E8-8C2E-4AD6-833A-C4CAF96F6AB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9E59-8971-4340-89D9-8B463B72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8F29-FAAC-423E-94F8-2BAEB0D3756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8FD2-A98F-4F17-869B-33BEF1B76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79A1-DFE9-45F8-83F7-96B61396858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1DEB-DD6B-4BBC-A113-8732A318C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8257-0F6C-4A50-959C-012B15098312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A7F2-92AF-45E7-ADE5-B6B35FD37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8462-2C30-4EE2-ACE5-98957C0F346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60A6-54D5-4A7E-A7E5-D446F1BC4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B7CE-4848-4AB3-94ED-DEFADBE3D12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92B3-F491-415B-B8C5-21413FD74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E7220-DD59-4143-9E2D-F887986511C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1D1A-BF66-44A9-8333-70C1FA20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44B1-FEBA-41C5-8C21-04131DC118FA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14E9-8ED7-40EE-936C-147C55434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3672-F572-471E-9D5B-C08960A60A3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4F6D-0AC8-408C-8304-A5358DEF4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2723-ADCA-44FA-B55B-1EEE23CD93D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89F0-EE07-48D8-90A6-4EFB7584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FFE1-A564-451E-A70C-1E12B9DAE4B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2ABC-CC30-4887-9B30-183379542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4F1E-F74B-4704-AC38-071755219E4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9E62-BA29-4CFE-AF99-E62C79168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3B8D-0F47-4C82-BB80-020B1667827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BBD-9BDD-47AA-89E8-E7C4D54BD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B41F-6C2F-4E08-B513-E8BAEC9024B1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8964-43B1-4100-A2F7-8ED07AFD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8484-EB6E-47D2-8B1A-DA3563BCC46B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77E8-196E-40DC-8972-5B6BECD57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579-9F92-4E2D-AA1F-1A2BC5532E88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2BC4-3864-4653-9779-AD379933C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98A5-F627-4A9A-99C7-6984F8261EA9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FDDC-6C77-4EB4-8F96-4AD24C3F3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6D44-5174-40AF-8558-9BC7245A987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567-45EE-43D4-B7C2-DB0CAD906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1046-D1FB-4496-A034-250223D5DF7B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5A87-EAA6-4BF0-916E-5FEC398D8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BC01-F753-4810-BADA-246C5C3C11C4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CFC8-352B-49DC-8000-72A68A4A2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8684-B9FA-4687-84BF-E784D6D044AC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72C3-496E-4E5C-AFF8-37715D7F9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4F8D-27AB-43F0-BDD6-3A73D879425F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2ED3-8FE0-4E77-9454-B0FB29DF1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3FEE-A359-40B6-85FA-9663847F510A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2597-4B49-48E6-B178-9C6F2907A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695E-7F64-4D5E-A7DA-F0611279A9F6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4FC5-5120-4EC5-9598-40EDA732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4A29-EAB9-4A20-B096-E0697115D732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D6FC-5922-47A3-B66F-622924F69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945-8316-4BBF-A035-9C67AB01769A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6614-CD15-4D05-9D47-5C8664E7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5631-2F49-4650-AEF1-E7833E781826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FEE9-B93F-4753-A27E-235FFB24E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CFE2-BC21-4FBA-A4E4-E56B2918B5E2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F489-107F-44B7-91D7-A98E60FC8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35B2-B023-4AE2-8954-6466736978B2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79C-9BEF-4CD1-B8C4-67F8B5CAE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14E2F-04F9-4D18-B5C1-860129303083}" type="datetime1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E0FF8-3CDB-4DD5-9047-8540601E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21" r:id="rId9"/>
    <p:sldLayoutId id="2147483712" r:id="rId10"/>
    <p:sldLayoutId id="2147483711" r:id="rId11"/>
  </p:sldLayoutIdLst>
  <p:transition>
    <p:wip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49EAC-9320-40B1-A889-3F506B9B1817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1E6D5-C6CE-4D02-96BD-711C082F8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CE702-0AF1-4953-B8F5-0ACA23C802DE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E644B-509E-4816-9FF2-EC969F9E7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0E3A-31A2-4626-B3F9-4F4846000DEA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9B1-F75F-4B67-B549-796E38E18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SCHOOL-2014-2015\&#1057;&#1077;&#1084;&#1080;&#1085;&#1072;&#1088;_&#1059;&#1082;&#1088;&#1072;&#1080;&#1085;&#1089;&#1082;&#1080;&#1081;_&#1103;&#1079;&#1099;&#1082;\&#1057;&#1077;&#1084;&#1080;&#1085;&#1072;&#1088;_&#1091;&#1082;&#1088;&#1072;&#1080;&#1085;&#1089;&#1082;&#1072;&#1103;_&#1084;&#1086;&#1074;&#1072;_&#1080;_&#1083;&#1080;&#1090;&#1077;&#1088;&#1072;&#1090;&#1091;&#1088;&#1072;\AUD0009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&#1092;&#1088;&#1072;&#1075;&#1084;&#1077;&#1085;&#1090;&#1099;/&#1042;&#1110;&#1076;&#1077;&#1086;&#1092;&#1088;&#1072;&#1075;&#1084;&#1077;&#1085;&#1090;%20&#1091;&#1088;&#1086;&#1082;&#1091;%20&#1040;&#1083;&#1083;&#1072;.av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&#1042;&#1080;&#1076;&#1077;&#1086;&#1092;&#1088;&#1072;&#1075;&#1084;&#1077;&#1085;&#1090;&#1099;/&#1042;&#1080;&#1076;&#1077;&#1086;&#1092;&#1088;&#1072;&#1075;&#1084;&#1077;&#1085;&#1090;%20&#1091;&#1088;&#1086;&#1082;&#1072;%20&#1040;&#1083;&#1083;&#1072;%203.avi" TargetMode="External"/><Relationship Id="rId4" Type="http://schemas.openxmlformats.org/officeDocument/2006/relationships/hyperlink" Target="&#1042;&#1080;&#1076;&#1077;&#1086;&#1092;&#1088;&#1072;&#1075;&#1084;&#1077;&#1085;&#1090;&#1099;/&#1042;&#1080;&#1076;&#1077;&#1086;&#1092;&#1088;&#1072;&#1075;&#1084;&#1077;&#1085;&#1090;%20&#1091;&#1088;&#1086;&#1082;&#1072;%20&#1040;&#1083;&#1083;&#1072;%202.av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77;&#1086;&#1092;&#1088;&#1072;&#1075;&#1084;&#1077;&#1085;&#1090;&#1099;/&#1059;&#1088;&#1086;&#1082;%20&#1064;&#1072;&#1082;&#1091;&#1083;&#1072;.wmv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6767E-4217-40F8-97B0-D97E9D67C8C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32-конечная звезда 4"/>
          <p:cNvSpPr/>
          <p:nvPr/>
        </p:nvSpPr>
        <p:spPr>
          <a:xfrm rot="21035200">
            <a:off x="-9632" y="49909"/>
            <a:ext cx="9027647" cy="6740821"/>
          </a:xfrm>
          <a:prstGeom prst="star32">
            <a:avLst>
              <a:gd name="adj" fmla="val 4571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chemeClr val="tx1"/>
                </a:solidFill>
              </a:rPr>
              <a:t>Вітаємо Вас </a:t>
            </a:r>
          </a:p>
          <a:p>
            <a:pPr algn="ctr"/>
            <a:r>
              <a:rPr lang="uk-UA" sz="4400" b="1" i="1" dirty="0" smtClean="0">
                <a:solidFill>
                  <a:schemeClr val="tx1"/>
                </a:solidFill>
              </a:rPr>
              <a:t>на семінарі-практикумі для вчителів української мови та літератури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CHOOL-2014-2015\Семинар_Украинский_язык\Иконы\icon_mihail_arhangel_znamenskii_h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3857652" cy="67991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218" name="Picture 2" descr="C:\SCHOOL-2014-2015\Семинар_Украинский_язык\Иконы\shigri_arhangel_mihail_iz_korenn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3643338" cy="6835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CHOOL-2014-2015\Семинар_Украинский_язык\Иконы\00309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214842" cy="68422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1266" name="Picture 2" descr="C:\SCHOOL-2014-2015\Семинар_Украинский_язык\Иконы\winter-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CHOOL-2014-2015\Семинар_Украинский_язык\Иконы\winter-wallpaper-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CHOOL-2014-2015\Семинар_Украинский_язык\Иконы\winter-wallpaper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 rot="21282364">
            <a:off x="48004" y="1298353"/>
            <a:ext cx="8876831" cy="5161143"/>
          </a:xfrm>
          <a:prstGeom prst="horizontalScroll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Формування мовленнєвої компетентності шляхом упровадження проектних технологій та технологій розвиваючого навчання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4762">
            <a:off x="199820" y="219233"/>
            <a:ext cx="2440577" cy="22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384999">
            <a:off x="-84867" y="-4187"/>
            <a:ext cx="9144000" cy="400161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Формування   мовленнєвої компетентності   на уроках   української   мови та   літератури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 rot="21305410">
            <a:off x="3326870" y="3770349"/>
            <a:ext cx="5500726" cy="2857496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Навчання тільки тоді є продуктивним, коли воно йде попереду розвитку.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6143644"/>
            <a:ext cx="27695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</a:t>
            </a:r>
            <a:r>
              <a:rPr lang="ru-RU" sz="28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Виготський</a:t>
            </a: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216120">
            <a:off x="400303" y="648081"/>
            <a:ext cx="799718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Заговори, щоб </a:t>
            </a:r>
            <a:endParaRPr lang="en-US" sz="8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тебе</a:t>
            </a:r>
          </a:p>
          <a:p>
            <a:pPr algn="ctr"/>
            <a:r>
              <a:rPr lang="uk-UA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8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обачив.</a:t>
            </a:r>
            <a:endParaRPr lang="ru-RU" sz="8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82082">
            <a:off x="3104230" y="4212904"/>
            <a:ext cx="6045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99FF33"/>
                </a:solidFill>
                <a:effectLst>
                  <a:reflection blurRad="12700" stA="50000" endPos="50000" dist="5000" dir="5400000" sy="-100000" rotWithShape="0"/>
                </a:effectLst>
              </a:rPr>
              <a:t>Народна </a:t>
            </a:r>
            <a:r>
              <a:rPr lang="ru-RU" sz="4400" b="1" cap="all" spc="0" dirty="0" err="1" smtClean="0">
                <a:ln w="0"/>
                <a:solidFill>
                  <a:srgbClr val="99FF33"/>
                </a:solidFill>
                <a:effectLst>
                  <a:reflection blurRad="12700" stA="50000" endPos="50000" dist="5000" dir="5400000" sy="-100000" rotWithShape="0"/>
                </a:effectLst>
              </a:rPr>
              <a:t>мудрість</a:t>
            </a:r>
            <a:endParaRPr lang="ru-RU" sz="4400" b="1" cap="all" spc="0" dirty="0">
              <a:ln w="0"/>
              <a:solidFill>
                <a:srgbClr val="99FF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конечная звезда 4"/>
          <p:cNvSpPr/>
          <p:nvPr/>
        </p:nvSpPr>
        <p:spPr>
          <a:xfrm>
            <a:off x="214282" y="1928802"/>
            <a:ext cx="8929718" cy="1928826"/>
          </a:xfrm>
          <a:prstGeom prst="star12">
            <a:avLst>
              <a:gd name="adj" fmla="val 43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/>
              <a:t>Формуючи мовленнєву поведінку, ставимо перед собою такі завдання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0"/>
            <a:ext cx="4572000" cy="17144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/>
              <a:t>Показати образні можливості рідної мови, використовуючи тексти художньої літератури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4857752" y="1"/>
            <a:ext cx="4286248" cy="17144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/>
              <a:t>Розвивати пізнавальну активність школярів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286257"/>
            <a:ext cx="3357554" cy="2571744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bg1"/>
                </a:solidFill>
              </a:rPr>
              <a:t>Плекати кваліфікованого читача, який, беручи собі в помічники письменників, намагався б сприйняти, переосмислити та відтворити глибину художньо-інтелектуального витвору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4643446"/>
            <a:ext cx="2500330" cy="2214554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Сприяти розвитку розумових сил, логічного мислення, пам'яті, уваги, образного мислення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1" y="4286256"/>
            <a:ext cx="3143240" cy="25717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bg1"/>
                </a:solidFill>
              </a:rPr>
              <a:t>Розвивати образне мовлення, враховуючи пізнавальні можливості учнів на різних етапах навчання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>
            <a:stCxn id="5" idx="10"/>
          </p:cNvCxnSpPr>
          <p:nvPr/>
        </p:nvCxnSpPr>
        <p:spPr>
          <a:xfrm rot="16200000" flipV="1">
            <a:off x="3982629" y="1232289"/>
            <a:ext cx="428628" cy="96439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10"/>
          </p:cNvCxnSpPr>
          <p:nvPr/>
        </p:nvCxnSpPr>
        <p:spPr>
          <a:xfrm rot="5400000" flipH="1" flipV="1">
            <a:off x="4982760" y="1267993"/>
            <a:ext cx="357190" cy="96442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4"/>
          </p:cNvCxnSpPr>
          <p:nvPr/>
        </p:nvCxnSpPr>
        <p:spPr>
          <a:xfrm rot="5400000">
            <a:off x="3696877" y="3446868"/>
            <a:ext cx="571504" cy="139302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4"/>
          </p:cNvCxnSpPr>
          <p:nvPr/>
        </p:nvCxnSpPr>
        <p:spPr>
          <a:xfrm rot="16200000" flipH="1">
            <a:off x="5125636" y="3411132"/>
            <a:ext cx="571504" cy="146449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4"/>
            <a:endCxn id="13" idx="0"/>
          </p:cNvCxnSpPr>
          <p:nvPr/>
        </p:nvCxnSpPr>
        <p:spPr>
          <a:xfrm rot="16200000" flipH="1">
            <a:off x="4286240" y="4250529"/>
            <a:ext cx="785818" cy="1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218" name="Picture 2" descr="C:\SCHOOL-2014-2015\Семинар_Украинский_язык\Иконы\shigri_arhangel_mihail_iz_korenn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0"/>
            <a:ext cx="3643338" cy="6835702"/>
          </a:xfrm>
          <a:prstGeom prst="rect">
            <a:avLst/>
          </a:prstGeom>
          <a:noFill/>
        </p:spPr>
      </p:pic>
      <p:pic>
        <p:nvPicPr>
          <p:cNvPr id="4" name="AUD0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0" y="0"/>
            <a:ext cx="9144000" cy="6215082"/>
          </a:xfrm>
          <a:prstGeom prst="cloudCallout">
            <a:avLst>
              <a:gd name="adj1" fmla="val -30691"/>
              <a:gd name="adj2" fmla="val 554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Мовленнєва компетентність - </a:t>
            </a:r>
            <a:r>
              <a:rPr lang="uk-UA" sz="2400" b="1" i="1" dirty="0" smtClean="0">
                <a:solidFill>
                  <a:schemeClr val="tx1"/>
                </a:solidFill>
              </a:rPr>
              <a:t>готовність і спроможність особистості адекватно і доречно використовувати мову в конкретних ситуаціях буття </a:t>
            </a:r>
            <a:r>
              <a:rPr lang="uk-UA" sz="2400" i="1" dirty="0" smtClean="0">
                <a:solidFill>
                  <a:schemeClr val="tx1"/>
                </a:solidFill>
              </a:rPr>
              <a:t>(висловлювати власні думки, бажання, наміри, прохання тощо), </a:t>
            </a:r>
            <a:r>
              <a:rPr lang="uk-UA" sz="2400" b="1" i="1" dirty="0" smtClean="0">
                <a:solidFill>
                  <a:schemeClr val="tx1"/>
                </a:solidFill>
              </a:rPr>
              <a:t>застосовувати при цьому як мовні, так і позамовні </a:t>
            </a:r>
            <a:r>
              <a:rPr lang="uk-UA" sz="2400" i="1" dirty="0" smtClean="0">
                <a:solidFill>
                  <a:schemeClr val="tx1"/>
                </a:solidFill>
              </a:rPr>
              <a:t>(міміка, жести, рухи) </a:t>
            </a:r>
            <a:r>
              <a:rPr lang="uk-UA" sz="2400" b="1" i="1" dirty="0" smtClean="0">
                <a:solidFill>
                  <a:schemeClr val="tx1"/>
                </a:solidFill>
              </a:rPr>
              <a:t>та інтонаційні засоби виразності</a:t>
            </a:r>
            <a:r>
              <a:rPr lang="uk-UA" sz="24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357158" y="1928802"/>
            <a:ext cx="8215370" cy="1785944"/>
          </a:xfrm>
          <a:prstGeom prst="double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i="1" dirty="0" smtClean="0">
                <a:solidFill>
                  <a:schemeClr val="accent2"/>
                </a:solidFill>
              </a:rPr>
              <a:t>Напрямки формування мовленнєвої компетентності</a:t>
            </a:r>
            <a:endParaRPr lang="ru-RU" sz="4400" b="1" i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3286116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i="1" dirty="0" smtClean="0"/>
              <a:t>Правильна мотивація навчальної діяльності</a:t>
            </a:r>
            <a:endParaRPr lang="ru-RU" sz="24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16-конечная звезда 6"/>
          <p:cNvSpPr/>
          <p:nvPr/>
        </p:nvSpPr>
        <p:spPr>
          <a:xfrm>
            <a:off x="4572000" y="4143380"/>
            <a:ext cx="4572000" cy="2714620"/>
          </a:xfrm>
          <a:prstGeom prst="star16">
            <a:avLst>
              <a:gd name="adj" fmla="val 450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/>
              <a:t>Організація роботи таким чином, що можна передати свої знання іншим</a:t>
            </a:r>
            <a:endParaRPr lang="ru-RU" sz="2000" b="1" i="1" dirty="0"/>
          </a:p>
        </p:txBody>
      </p:sp>
      <p:sp>
        <p:nvSpPr>
          <p:cNvPr id="8" name="16-конечная звезда 7"/>
          <p:cNvSpPr/>
          <p:nvPr/>
        </p:nvSpPr>
        <p:spPr>
          <a:xfrm>
            <a:off x="0" y="4214818"/>
            <a:ext cx="4357688" cy="2643183"/>
          </a:xfrm>
          <a:prstGeom prst="star16">
            <a:avLst>
              <a:gd name="adj" fmla="val 460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/>
              <a:t>Можливість залучення кожного учня до обговорення текстів-взірців, що сприяє виробленню вміння говорити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42852"/>
            <a:ext cx="407193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i="1" dirty="0" smtClean="0"/>
              <a:t>Набуття навичок творчої співпраці, колективного пошуку рішень</a:t>
            </a:r>
            <a:endParaRPr lang="ru-RU" sz="24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2"/>
            <a:endCxn id="8" idx="15"/>
          </p:cNvCxnSpPr>
          <p:nvPr/>
        </p:nvCxnSpPr>
        <p:spPr>
          <a:xfrm rot="16200000" flipH="1" flipV="1">
            <a:off x="3382596" y="3233172"/>
            <a:ext cx="712293" cy="1452197"/>
          </a:xfrm>
          <a:prstGeom prst="straightConnector1">
            <a:avLst/>
          </a:prstGeom>
          <a:ln w="635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7" idx="13"/>
          </p:cNvCxnSpPr>
          <p:nvPr/>
        </p:nvCxnSpPr>
        <p:spPr>
          <a:xfrm rot="16200000" flipH="1">
            <a:off x="4902230" y="3165735"/>
            <a:ext cx="643573" cy="1518352"/>
          </a:xfrm>
          <a:prstGeom prst="straightConnector1">
            <a:avLst/>
          </a:prstGeom>
          <a:ln w="635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0"/>
            <a:endCxn id="4" idx="2"/>
          </p:cNvCxnSpPr>
          <p:nvPr/>
        </p:nvCxnSpPr>
        <p:spPr>
          <a:xfrm rot="5400000" flipH="1">
            <a:off x="2806398" y="381982"/>
            <a:ext cx="923699" cy="2393187"/>
          </a:xfrm>
          <a:prstGeom prst="straightConnector1">
            <a:avLst/>
          </a:prstGeom>
          <a:ln w="635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0"/>
            <a:endCxn id="9" idx="2"/>
          </p:cNvCxnSpPr>
          <p:nvPr/>
        </p:nvCxnSpPr>
        <p:spPr>
          <a:xfrm rot="5400000" flipH="1" flipV="1">
            <a:off x="5259220" y="548802"/>
            <a:ext cx="697243" cy="2286002"/>
          </a:xfrm>
          <a:prstGeom prst="straightConnector1">
            <a:avLst/>
          </a:prstGeom>
          <a:ln w="635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285720" y="0"/>
            <a:ext cx="8643966" cy="2428868"/>
          </a:xfrm>
          <a:prstGeom prst="star12">
            <a:avLst>
              <a:gd name="adj" fmla="val 42847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</a:rPr>
              <a:t>Принципи навчально-виховного процесу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643570" y="2714620"/>
            <a:ext cx="3500430" cy="22860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Принцип самодіяльності</a:t>
            </a:r>
            <a:endParaRPr lang="ru-RU" sz="3200" b="1" i="1" dirty="0"/>
          </a:p>
        </p:txBody>
      </p:sp>
      <p:sp>
        <p:nvSpPr>
          <p:cNvPr id="8" name="Волна 7"/>
          <p:cNvSpPr/>
          <p:nvPr/>
        </p:nvSpPr>
        <p:spPr>
          <a:xfrm>
            <a:off x="0" y="2714620"/>
            <a:ext cx="3643306" cy="221457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Принцип розвитку</a:t>
            </a:r>
            <a:endParaRPr lang="ru-RU" sz="3200" b="1" i="1" dirty="0"/>
          </a:p>
        </p:txBody>
      </p:sp>
      <p:sp>
        <p:nvSpPr>
          <p:cNvPr id="9" name="Волна 8"/>
          <p:cNvSpPr/>
          <p:nvPr/>
        </p:nvSpPr>
        <p:spPr>
          <a:xfrm>
            <a:off x="2786050" y="5072074"/>
            <a:ext cx="3857652" cy="1785926"/>
          </a:xfrm>
          <a:prstGeom prst="wav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Принцип самоорганізації</a:t>
            </a:r>
            <a:endParaRPr lang="ru-RU" sz="3200" b="1" i="1" dirty="0"/>
          </a:p>
        </p:txBody>
      </p:sp>
      <p:cxnSp>
        <p:nvCxnSpPr>
          <p:cNvPr id="12" name="Прямая со стрелкой 11"/>
          <p:cNvCxnSpPr>
            <a:stCxn id="4" idx="4"/>
            <a:endCxn id="8" idx="3"/>
          </p:cNvCxnSpPr>
          <p:nvPr/>
        </p:nvCxnSpPr>
        <p:spPr>
          <a:xfrm rot="5400000">
            <a:off x="3428985" y="2643190"/>
            <a:ext cx="1393041" cy="964397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7" idx="1"/>
          </p:cNvCxnSpPr>
          <p:nvPr/>
        </p:nvCxnSpPr>
        <p:spPr>
          <a:xfrm rot="16200000" flipH="1">
            <a:off x="4411256" y="2625314"/>
            <a:ext cx="1428760" cy="1035867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4"/>
            <a:endCxn id="9" idx="0"/>
          </p:cNvCxnSpPr>
          <p:nvPr/>
        </p:nvCxnSpPr>
        <p:spPr>
          <a:xfrm rot="16200000" flipH="1">
            <a:off x="3228066" y="3808504"/>
            <a:ext cx="2866447" cy="107173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3857620" cy="2071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Поглиблення знань про функціонально-стилістичну систему української мови, засвоєння норм мовленнєвої поведінки в різних сферах і ситуаціях спілкування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412" y="0"/>
            <a:ext cx="3857588" cy="2071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вмінь і навичок переконливо викладати свої думки, дискутувати, використовуючи різні способи аргументації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8" y="4929188"/>
            <a:ext cx="3786182" cy="1928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дослідницької компетенції, удосконалення вмінь і навичок самостійної роботи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29188"/>
            <a:ext cx="3786182" cy="19288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Оволодіння вмінням сприймати, аналізувати, зіставляти мовні явища й факти, коментувати їх, оцінювати під кутом зору нормативності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1857356" y="1857364"/>
            <a:ext cx="5572164" cy="3357585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формування мовленнєвої компетентності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>
            <a:stCxn id="13" idx="0"/>
            <a:endCxn id="5" idx="3"/>
          </p:cNvCxnSpPr>
          <p:nvPr/>
        </p:nvCxnSpPr>
        <p:spPr>
          <a:xfrm rot="16200000" flipV="1">
            <a:off x="3839767" y="1053693"/>
            <a:ext cx="821525" cy="78581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0"/>
            <a:endCxn id="6" idx="1"/>
          </p:cNvCxnSpPr>
          <p:nvPr/>
        </p:nvCxnSpPr>
        <p:spPr>
          <a:xfrm rot="5400000" flipH="1" flipV="1">
            <a:off x="4554163" y="1125115"/>
            <a:ext cx="821525" cy="64297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2"/>
            <a:endCxn id="7" idx="1"/>
          </p:cNvCxnSpPr>
          <p:nvPr/>
        </p:nvCxnSpPr>
        <p:spPr>
          <a:xfrm rot="16200000" flipH="1">
            <a:off x="4661306" y="5197081"/>
            <a:ext cx="678645" cy="7143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8" idx="3"/>
          </p:cNvCxnSpPr>
          <p:nvPr/>
        </p:nvCxnSpPr>
        <p:spPr>
          <a:xfrm rot="5400000">
            <a:off x="3875488" y="5125643"/>
            <a:ext cx="678645" cy="8572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16-конечная звезда 2"/>
          <p:cNvSpPr/>
          <p:nvPr/>
        </p:nvSpPr>
        <p:spPr>
          <a:xfrm>
            <a:off x="1285852" y="2428868"/>
            <a:ext cx="6572296" cy="1643074"/>
          </a:xfrm>
          <a:prstGeom prst="star16">
            <a:avLst>
              <a:gd name="adj" fmla="val 426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Мовленнєві компетентності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1214422"/>
            <a:ext cx="2571736" cy="857256"/>
          </a:xfrm>
          <a:prstGeom prst="flowChartAlternateProcess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Правильність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85852" y="0"/>
            <a:ext cx="2643206" cy="8572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Послідовність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858016" y="1221362"/>
            <a:ext cx="2285984" cy="785818"/>
          </a:xfrm>
          <a:prstGeom prst="flowChartAlternateProcess">
            <a:avLst/>
          </a:prstGeom>
          <a:solidFill>
            <a:srgbClr val="CC6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Чистота мови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29190" y="0"/>
            <a:ext cx="2857520" cy="857232"/>
          </a:xfrm>
          <a:prstGeom prst="flowChartAlternateProcess">
            <a:avLst/>
          </a:prstGeom>
          <a:solidFill>
            <a:srgbClr val="FF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Коректність вживання фраз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4357694"/>
            <a:ext cx="2357422" cy="857256"/>
          </a:xfrm>
          <a:prstGeom prst="flowChartAlternateProcess">
            <a:avLst/>
          </a:prstGeom>
          <a:solidFill>
            <a:srgbClr val="83CE0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Доречність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857620" y="6143644"/>
            <a:ext cx="4000496" cy="714356"/>
          </a:xfrm>
          <a:prstGeom prst="flowChartAlternateProcess">
            <a:avLst/>
          </a:prstGeom>
          <a:solidFill>
            <a:srgbClr val="A16B3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Зв</a:t>
            </a:r>
            <a:r>
              <a:rPr lang="en-US" sz="2400" b="1" i="1" dirty="0" smtClean="0"/>
              <a:t>’</a:t>
            </a:r>
            <a:r>
              <a:rPr lang="ru-RU" sz="2400" b="1" i="1" dirty="0" err="1" smtClean="0"/>
              <a:t>язок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із</a:t>
            </a:r>
            <a:r>
              <a:rPr lang="ru-RU" sz="2400" b="1" i="1" dirty="0" smtClean="0"/>
              <a:t> практичною </a:t>
            </a:r>
            <a:r>
              <a:rPr lang="ru-RU" sz="2400" b="1" i="1" dirty="0" err="1" smtClean="0"/>
              <a:t>діяльністю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43042" y="5286388"/>
            <a:ext cx="2714644" cy="714404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Економічність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14"/>
            <a:endCxn id="7" idx="2"/>
          </p:cNvCxnSpPr>
          <p:nvPr/>
        </p:nvCxnSpPr>
        <p:spPr>
          <a:xfrm rot="5400000" flipH="1" flipV="1">
            <a:off x="4679157" y="750075"/>
            <a:ext cx="1571636" cy="178595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6"/>
            <a:endCxn id="10" idx="0"/>
          </p:cNvCxnSpPr>
          <p:nvPr/>
        </p:nvCxnSpPr>
        <p:spPr>
          <a:xfrm rot="16200000" flipH="1">
            <a:off x="4179083" y="4464859"/>
            <a:ext cx="2071702" cy="128586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4"/>
            <a:endCxn id="4" idx="3"/>
          </p:cNvCxnSpPr>
          <p:nvPr/>
        </p:nvCxnSpPr>
        <p:spPr>
          <a:xfrm rot="16200000" flipV="1">
            <a:off x="3178959" y="1035827"/>
            <a:ext cx="785818" cy="2000264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4"/>
            <a:endCxn id="5" idx="2"/>
          </p:cNvCxnSpPr>
          <p:nvPr/>
        </p:nvCxnSpPr>
        <p:spPr>
          <a:xfrm rot="16200000" flipV="1">
            <a:off x="2803922" y="660789"/>
            <a:ext cx="1571612" cy="1964545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  <a:endCxn id="11" idx="0"/>
          </p:cNvCxnSpPr>
          <p:nvPr/>
        </p:nvCxnSpPr>
        <p:spPr>
          <a:xfrm rot="5400000">
            <a:off x="3178959" y="3893347"/>
            <a:ext cx="1214446" cy="157163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6"/>
            <a:endCxn id="9" idx="3"/>
          </p:cNvCxnSpPr>
          <p:nvPr/>
        </p:nvCxnSpPr>
        <p:spPr>
          <a:xfrm rot="5400000">
            <a:off x="3107521" y="3321843"/>
            <a:ext cx="714380" cy="221457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14"/>
            <a:endCxn id="6" idx="1"/>
          </p:cNvCxnSpPr>
          <p:nvPr/>
        </p:nvCxnSpPr>
        <p:spPr>
          <a:xfrm rot="5400000" flipH="1" flipV="1">
            <a:off x="5307710" y="878562"/>
            <a:ext cx="814597" cy="228601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Блок-схема: альтернативный процесс 98"/>
          <p:cNvSpPr/>
          <p:nvPr/>
        </p:nvSpPr>
        <p:spPr>
          <a:xfrm>
            <a:off x="6357950" y="4857760"/>
            <a:ext cx="2786050" cy="714380"/>
          </a:xfrm>
          <a:prstGeom prst="flowChartAlternateProcess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Безперервність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cxnSp>
        <p:nvCxnSpPr>
          <p:cNvPr id="100" name="Прямая со стрелкой 99"/>
          <p:cNvCxnSpPr>
            <a:stCxn id="3" idx="6"/>
            <a:endCxn id="99" idx="1"/>
          </p:cNvCxnSpPr>
          <p:nvPr/>
        </p:nvCxnSpPr>
        <p:spPr>
          <a:xfrm rot="16200000" flipH="1">
            <a:off x="4893471" y="3750471"/>
            <a:ext cx="1143008" cy="178595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285720" y="0"/>
            <a:ext cx="8643966" cy="2143116"/>
          </a:xfrm>
          <a:prstGeom prst="star12">
            <a:avLst>
              <a:gd name="adj" fmla="val 428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Вправи і завдання з формування мовленнєвої компетентності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4"/>
            <a:endCxn id="19" idx="0"/>
          </p:cNvCxnSpPr>
          <p:nvPr/>
        </p:nvCxnSpPr>
        <p:spPr>
          <a:xfrm rot="5400000">
            <a:off x="2679131" y="1224876"/>
            <a:ext cx="1010333" cy="2846813"/>
          </a:xfrm>
          <a:prstGeom prst="straightConnector1">
            <a:avLst/>
          </a:prstGeom>
          <a:ln w="1143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4"/>
            <a:endCxn id="25" idx="0"/>
          </p:cNvCxnSpPr>
          <p:nvPr/>
        </p:nvCxnSpPr>
        <p:spPr>
          <a:xfrm rot="16200000" flipH="1">
            <a:off x="3182012" y="3568806"/>
            <a:ext cx="2928958" cy="77577"/>
          </a:xfrm>
          <a:prstGeom prst="straightConnector1">
            <a:avLst/>
          </a:prstGeom>
          <a:ln w="1143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4"/>
            <a:endCxn id="26" idx="0"/>
          </p:cNvCxnSpPr>
          <p:nvPr/>
        </p:nvCxnSpPr>
        <p:spPr>
          <a:xfrm rot="16200000" flipH="1">
            <a:off x="5492935" y="1257884"/>
            <a:ext cx="862215" cy="2632678"/>
          </a:xfrm>
          <a:prstGeom prst="straightConnector1">
            <a:avLst/>
          </a:prstGeom>
          <a:ln w="1143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абличка 18"/>
          <p:cNvSpPr/>
          <p:nvPr/>
        </p:nvSpPr>
        <p:spPr>
          <a:xfrm rot="328160">
            <a:off x="73759" y="3149577"/>
            <a:ext cx="3212120" cy="1701162"/>
          </a:xfrm>
          <a:prstGeom prst="plaqu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Імітаційний метод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2935049" y="5072074"/>
            <a:ext cx="3500462" cy="1500198"/>
          </a:xfrm>
          <a:prstGeom prst="plaqu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Операційний метод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Табличка 25"/>
          <p:cNvSpPr/>
          <p:nvPr/>
        </p:nvSpPr>
        <p:spPr>
          <a:xfrm rot="20981040">
            <a:off x="5770240" y="2991498"/>
            <a:ext cx="3246761" cy="1711446"/>
          </a:xfrm>
          <a:prstGeom prst="plaqu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продукування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5500694" y="1714488"/>
            <a:ext cx="3643306" cy="27146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(групування) засобів образності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0" y="1643050"/>
            <a:ext cx="3643306" cy="2714644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Переказ (скорочено-вибірковий) художнього тексту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176174" y="4500570"/>
            <a:ext cx="4714908" cy="2357430"/>
          </a:xfrm>
          <a:prstGeom prst="wav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Запам'ятовування образних засобів, вжитих у художніх текстах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10" idx="2"/>
            <a:endCxn id="8" idx="3"/>
          </p:cNvCxnSpPr>
          <p:nvPr/>
        </p:nvCxnSpPr>
        <p:spPr>
          <a:xfrm rot="5400000">
            <a:off x="3089662" y="1625191"/>
            <a:ext cx="1928826" cy="821537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7" idx="1"/>
          </p:cNvCxnSpPr>
          <p:nvPr/>
        </p:nvCxnSpPr>
        <p:spPr>
          <a:xfrm rot="16200000" flipH="1">
            <a:off x="3982636" y="1553752"/>
            <a:ext cx="2000264" cy="1035851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9" idx="0"/>
          </p:cNvCxnSpPr>
          <p:nvPr/>
        </p:nvCxnSpPr>
        <p:spPr>
          <a:xfrm rot="16200000" flipH="1">
            <a:off x="2637384" y="2899004"/>
            <a:ext cx="3723703" cy="68785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абличка 9"/>
          <p:cNvSpPr/>
          <p:nvPr/>
        </p:nvSpPr>
        <p:spPr>
          <a:xfrm>
            <a:off x="642910" y="0"/>
            <a:ext cx="7643866" cy="1071546"/>
          </a:xfrm>
          <a:prstGeom prst="plaqu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Імітаційний метод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конечная звезда 1"/>
          <p:cNvSpPr/>
          <p:nvPr/>
        </p:nvSpPr>
        <p:spPr>
          <a:xfrm>
            <a:off x="3071802" y="0"/>
            <a:ext cx="3000396" cy="1285860"/>
          </a:xfrm>
          <a:prstGeom prst="star16">
            <a:avLst>
              <a:gd name="adj" fmla="val 4700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Стилістичний експеримент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"/>
            <a:ext cx="2928925" cy="1357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Перебудова тексту за типологічною ознакою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0"/>
            <a:ext cx="2928926" cy="1357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Добір ключових слів до певної ситуації</a:t>
            </a: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214950"/>
            <a:ext cx="2571736" cy="1357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 мовних одиниць для створення образності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357430"/>
            <a:ext cx="2928926" cy="192881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Конструювання текстів за початком (серединою, кінцем)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15074" y="2357430"/>
            <a:ext cx="2928926" cy="195580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 тексту на основі ключових слів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214546" y="4929187"/>
            <a:ext cx="2714643" cy="192881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диктант (творче списування)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>
            <a:stCxn id="21" idx="1"/>
            <a:endCxn id="9" idx="6"/>
          </p:cNvCxnSpPr>
          <p:nvPr/>
        </p:nvCxnSpPr>
        <p:spPr>
          <a:xfrm rot="10800000">
            <a:off x="2928926" y="3321839"/>
            <a:ext cx="142876" cy="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1" idx="3"/>
            <a:endCxn id="11" idx="2"/>
          </p:cNvCxnSpPr>
          <p:nvPr/>
        </p:nvCxnSpPr>
        <p:spPr>
          <a:xfrm>
            <a:off x="6072198" y="3321843"/>
            <a:ext cx="142876" cy="13489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1" idx="2"/>
            <a:endCxn id="12" idx="3"/>
          </p:cNvCxnSpPr>
          <p:nvPr/>
        </p:nvCxnSpPr>
        <p:spPr>
          <a:xfrm rot="5400000">
            <a:off x="3588171" y="4055639"/>
            <a:ext cx="967527" cy="100013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1" idx="0"/>
            <a:endCxn id="2" idx="6"/>
          </p:cNvCxnSpPr>
          <p:nvPr/>
        </p:nvCxnSpPr>
        <p:spPr>
          <a:xfrm rot="5400000" flipH="1" flipV="1">
            <a:off x="3929058" y="1928802"/>
            <a:ext cx="1285884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" idx="0"/>
            <a:endCxn id="5" idx="2"/>
          </p:cNvCxnSpPr>
          <p:nvPr/>
        </p:nvCxnSpPr>
        <p:spPr>
          <a:xfrm rot="16200000" flipV="1">
            <a:off x="2411010" y="410753"/>
            <a:ext cx="1214445" cy="310753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0"/>
            <a:endCxn id="6" idx="2"/>
          </p:cNvCxnSpPr>
          <p:nvPr/>
        </p:nvCxnSpPr>
        <p:spPr>
          <a:xfrm rot="5400000" flipH="1" flipV="1">
            <a:off x="5518545" y="410753"/>
            <a:ext cx="1214446" cy="3107537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2"/>
            <a:endCxn id="8" idx="0"/>
          </p:cNvCxnSpPr>
          <p:nvPr/>
        </p:nvCxnSpPr>
        <p:spPr>
          <a:xfrm rot="5400000">
            <a:off x="2357430" y="3000380"/>
            <a:ext cx="1143008" cy="328613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абличка 20"/>
          <p:cNvSpPr/>
          <p:nvPr/>
        </p:nvSpPr>
        <p:spPr>
          <a:xfrm>
            <a:off x="3071802" y="2571744"/>
            <a:ext cx="3000396" cy="1500198"/>
          </a:xfrm>
          <a:prstGeom prst="plaqu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Операційний метод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Облако 73"/>
          <p:cNvSpPr/>
          <p:nvPr/>
        </p:nvSpPr>
        <p:spPr>
          <a:xfrm>
            <a:off x="4143372" y="4857737"/>
            <a:ext cx="2714644" cy="20002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 тексту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Прямая со стрелкой 74"/>
          <p:cNvCxnSpPr>
            <a:stCxn id="21" idx="2"/>
            <a:endCxn id="74" idx="3"/>
          </p:cNvCxnSpPr>
          <p:nvPr/>
        </p:nvCxnSpPr>
        <p:spPr>
          <a:xfrm rot="16200000" flipH="1">
            <a:off x="4586266" y="4057676"/>
            <a:ext cx="900162" cy="9286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572264" y="5214950"/>
            <a:ext cx="2571736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 художнього тексту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1" idx="2"/>
            <a:endCxn id="7" idx="0"/>
          </p:cNvCxnSpPr>
          <p:nvPr/>
        </p:nvCxnSpPr>
        <p:spPr>
          <a:xfrm rot="16200000" flipH="1">
            <a:off x="5643562" y="3000380"/>
            <a:ext cx="1143008" cy="328613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7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E6B6E-9414-4172-8023-6FAE7B67290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357298"/>
            <a:ext cx="4572032" cy="1643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</a:t>
            </a:r>
            <a:b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продукування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4143372" cy="1714488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Ситуативні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dirty="0" smtClean="0"/>
              <a:t>(на доповнення, проблемні, уявні, рольові)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 rot="21068003">
            <a:off x="5403952" y="2711269"/>
            <a:ext cx="3805495" cy="1820614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Композиційні</a:t>
            </a:r>
            <a:r>
              <a:rPr lang="uk-UA" sz="2400" dirty="0" smtClean="0"/>
              <a:t> </a:t>
            </a:r>
            <a:r>
              <a:rPr lang="uk-UA" dirty="0" smtClean="0"/>
              <a:t>(розповідь за готовим сюжетом, за певною темою)</a:t>
            </a:r>
            <a:endParaRPr lang="uk-UA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 rot="1428927">
            <a:off x="41254" y="2552729"/>
            <a:ext cx="3143240" cy="1928826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Ініціативні </a:t>
            </a:r>
            <a:r>
              <a:rPr lang="uk-UA" dirty="0" smtClean="0"/>
              <a:t>(інтерв'ю, прес-конференція)</a:t>
            </a:r>
            <a:endParaRPr lang="uk-UA" b="1" dirty="0" smtClean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572000" y="0"/>
            <a:ext cx="4572000" cy="157161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Імпровізація на основі ключового образу</a:t>
            </a:r>
            <a:endParaRPr lang="ru-RU" sz="2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 rot="20413918">
            <a:off x="22041" y="4708183"/>
            <a:ext cx="4958790" cy="1928826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самостійних есе, замальовок, мініатюр, етюдів</a:t>
            </a:r>
            <a:endParaRPr lang="uk-UA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357686" y="4929198"/>
            <a:ext cx="4429156" cy="1928802"/>
          </a:xfrm>
          <a:prstGeom prst="cloud">
            <a:avLst/>
          </a:prstGeom>
          <a:solidFill>
            <a:srgbClr val="CC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Описові вправи</a:t>
            </a:r>
            <a:r>
              <a:rPr lang="uk-UA" sz="2200" dirty="0" smtClean="0"/>
              <a:t> </a:t>
            </a:r>
            <a:r>
              <a:rPr lang="uk-UA" dirty="0" smtClean="0"/>
              <a:t>(малюнок, предмет, картина)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/>
          <p:cNvSpPr/>
          <p:nvPr/>
        </p:nvSpPr>
        <p:spPr>
          <a:xfrm>
            <a:off x="2500298" y="1428736"/>
            <a:ext cx="4429156" cy="2571768"/>
          </a:xfrm>
          <a:prstGeom prst="star5">
            <a:avLst>
              <a:gd name="adj" fmla="val 35262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Формуючи мовленнєву компетентність, враховуємо</a:t>
            </a:r>
            <a:endParaRPr lang="ru-RU" sz="2800" b="1" dirty="0"/>
          </a:p>
        </p:txBody>
      </p:sp>
      <p:sp>
        <p:nvSpPr>
          <p:cNvPr id="6" name="Облако 5"/>
          <p:cNvSpPr/>
          <p:nvPr/>
        </p:nvSpPr>
        <p:spPr>
          <a:xfrm>
            <a:off x="0" y="0"/>
            <a:ext cx="4357686" cy="17859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інтелектуальної діяльності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786314" y="0"/>
            <a:ext cx="4357686" cy="178592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Мету проведення вправ та завдань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4500570"/>
            <a:ext cx="4286248" cy="2357430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проведення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643438" y="4571984"/>
            <a:ext cx="4500562" cy="2286016"/>
          </a:xfrm>
          <a:prstGeom prst="cloud">
            <a:avLst/>
          </a:prstGeom>
          <a:solidFill>
            <a:srgbClr val="FF99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самостійності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9396828">
            <a:off x="6791823" y="2061429"/>
            <a:ext cx="2294593" cy="1256993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937287" flipH="1">
            <a:off x="384181" y="2147288"/>
            <a:ext cx="2261537" cy="129075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7266960">
            <a:off x="834869" y="2892689"/>
            <a:ext cx="2036709" cy="109737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3346782" flipV="1">
            <a:off x="6554288" y="2994070"/>
            <a:ext cx="2231453" cy="964719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CHOOL-2014-2015\Семинар_Украинский_язык\Иконы\arhangel_mihail_ostrogoz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4214842" cy="69149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оризонтальный свиток 11"/>
          <p:cNvSpPr/>
          <p:nvPr/>
        </p:nvSpPr>
        <p:spPr>
          <a:xfrm rot="21302288">
            <a:off x="239663" y="336759"/>
            <a:ext cx="8660982" cy="5678298"/>
          </a:xfrm>
          <a:prstGeom prst="horizont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”Впевнений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що мову та літературу не можливо викладати як науки. Це – види мистецтва. До того ж з усіх мистецтв, мабуть, найсильніші. Поводитися з ними треба обережно, використовувати не тільки для навчання, а й для розвитку особистості, формування її </a:t>
            </a: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компетентностей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інакше </a:t>
            </a: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дрів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наламаєш </a:t>
            </a: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купу“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Облако 21"/>
          <p:cNvSpPr/>
          <p:nvPr/>
        </p:nvSpPr>
        <p:spPr>
          <a:xfrm rot="20305054">
            <a:off x="5000596" y="5143512"/>
            <a:ext cx="4143404" cy="128588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Образцов</a:t>
            </a:r>
            <a:endParaRPr lang="uk-UA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384999">
            <a:off x="-56320" y="-5807"/>
            <a:ext cx="9144000" cy="5914975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Проектні технології як один із засобів формування мовленнєвої компетентності</a:t>
            </a: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rot="21293843">
            <a:off x="195299" y="473444"/>
            <a:ext cx="8741738" cy="5607264"/>
          </a:xfrm>
          <a:prstGeom prst="verticalScroll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uk-UA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r>
              <a:rPr lang="uk-UA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що я чую, я забуваю.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Те, що я бачу й чую, я трохи </a:t>
            </a:r>
            <a:r>
              <a:rPr lang="uk-UA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пам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'</a:t>
            </a:r>
            <a:r>
              <a:rPr lang="uk-UA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ятаю</a:t>
            </a: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Те, що я чую, бачу й обговорюю, я починаю розуміти.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Коли я чую, бачу, обговорюю й роблю, я набуваю знань і навичок.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uk-UA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Коли я передаю знання іншим, я стаю </a:t>
            </a:r>
            <a:r>
              <a:rPr lang="uk-UA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майстром</a:t>
            </a:r>
            <a:r>
              <a:rPr lang="uk-UA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0" y="285728"/>
            <a:ext cx="9144000" cy="121444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</a:t>
            </a:r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проектів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сприяє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9144000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забезпеченню умов для розвитку інтелектуальних здібностей і нахилів дитини, творчо мислити та  інтелектуально розвиватися;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орієнтації як на самостійну, так і на кооперативну діяльність та активізацію навчання;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реалізації творчого підходу до вирішення поставлених на уроці проблем;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отриманню якісного теоретичного та практичного результатів;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соціалізації особистості завдяки поєднанню різних видів діяльності;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стимулюванню ініціативності та зростанню творчого потенціалу учнів;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поєднанню індивідуальних завдань з елементами колективного пошуку.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F489-107F-44B7-91D7-A98E60FC81C4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0" y="214290"/>
            <a:ext cx="9144000" cy="121444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Метод потребує: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49316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належної кількості часу для опрацювання великого обсягу матеріалів;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інтегрованого поєднання кількох предметів;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гнучкого розподілу навчального часу;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розподілу функцій керівником процесу;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якісної кадрової підготовки.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57356" y="0"/>
            <a:ext cx="5286412" cy="15001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ПРОЕКТИ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4"/>
            <a:endCxn id="16" idx="0"/>
          </p:cNvCxnSpPr>
          <p:nvPr/>
        </p:nvCxnSpPr>
        <p:spPr>
          <a:xfrm rot="5400000">
            <a:off x="2625323" y="839381"/>
            <a:ext cx="1214446" cy="2536033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5-конечная звезда 15"/>
          <p:cNvSpPr/>
          <p:nvPr/>
        </p:nvSpPr>
        <p:spPr>
          <a:xfrm>
            <a:off x="0" y="2714620"/>
            <a:ext cx="3929058" cy="1857388"/>
          </a:xfrm>
          <a:prstGeom prst="star5">
            <a:avLst>
              <a:gd name="adj" fmla="val 30973"/>
              <a:gd name="hf" fmla="val 105146"/>
              <a:gd name="vf" fmla="val 11055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2713795" y="4071918"/>
            <a:ext cx="3571900" cy="2786082"/>
          </a:xfrm>
          <a:prstGeom prst="star5">
            <a:avLst>
              <a:gd name="adj" fmla="val 21218"/>
              <a:gd name="hf" fmla="val 105146"/>
              <a:gd name="vf" fmla="val 11055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ПАРНІ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000628" y="2714620"/>
            <a:ext cx="4143372" cy="1857388"/>
          </a:xfrm>
          <a:prstGeom prst="star5">
            <a:avLst>
              <a:gd name="adj" fmla="val 28428"/>
              <a:gd name="hf" fmla="val 105146"/>
              <a:gd name="vf" fmla="val 11055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ГРУПОВІ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6" idx="4"/>
            <a:endCxn id="17" idx="0"/>
          </p:cNvCxnSpPr>
          <p:nvPr/>
        </p:nvCxnSpPr>
        <p:spPr>
          <a:xfrm rot="5400000">
            <a:off x="3214282" y="2785638"/>
            <a:ext cx="2571744" cy="817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4"/>
            <a:endCxn id="18" idx="0"/>
          </p:cNvCxnSpPr>
          <p:nvPr/>
        </p:nvCxnSpPr>
        <p:spPr>
          <a:xfrm rot="16200000" flipH="1">
            <a:off x="5179215" y="821521"/>
            <a:ext cx="1214446" cy="2571752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конечная звезда 2"/>
          <p:cNvSpPr/>
          <p:nvPr/>
        </p:nvSpPr>
        <p:spPr>
          <a:xfrm>
            <a:off x="214282" y="1928802"/>
            <a:ext cx="6429388" cy="2428892"/>
          </a:xfrm>
          <a:prstGeom prst="star16">
            <a:avLst>
              <a:gd name="adj" fmla="val 42672"/>
            </a:avLst>
          </a:prstGeom>
          <a:solidFill>
            <a:srgbClr val="83CE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Етапи роботи над індивідуальним проектом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2071670" cy="1500174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З'ясуй проблему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88147" y="0"/>
            <a:ext cx="2357454" cy="157161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Чітко визнач тему та мету, тип проекту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18350" y="0"/>
            <a:ext cx="1857420" cy="1571612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Передбач можливий результат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4500570"/>
            <a:ext cx="3286116" cy="2357430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 кінцевий продукт - матеріальний носій (фільм, календар, журнал, проспект, газету)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929422" y="2097225"/>
            <a:ext cx="2214578" cy="92869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Накопичуй матеріал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29058" y="5357826"/>
            <a:ext cx="2571800" cy="1500174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Прийми власне рішення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959327" y="3567550"/>
            <a:ext cx="2143108" cy="142876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Аналізуй, зіставляй факти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89168" y="5588158"/>
            <a:ext cx="2071702" cy="98411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Аргументуй думку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>
            <a:stCxn id="9" idx="1"/>
            <a:endCxn id="7" idx="3"/>
          </p:cNvCxnSpPr>
          <p:nvPr/>
        </p:nvCxnSpPr>
        <p:spPr>
          <a:xfrm rot="10800000">
            <a:off x="3286116" y="5679285"/>
            <a:ext cx="642942" cy="42862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5" idx="2"/>
            <a:endCxn id="8" idx="0"/>
          </p:cNvCxnSpPr>
          <p:nvPr/>
        </p:nvCxnSpPr>
        <p:spPr>
          <a:xfrm rot="5400000">
            <a:off x="7773913" y="1834410"/>
            <a:ext cx="525613" cy="1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  <a:endCxn id="10" idx="0"/>
          </p:cNvCxnSpPr>
          <p:nvPr/>
        </p:nvCxnSpPr>
        <p:spPr>
          <a:xfrm rot="5400000">
            <a:off x="7762981" y="3293819"/>
            <a:ext cx="541631" cy="583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3"/>
            <a:endCxn id="4" idx="2"/>
          </p:cNvCxnSpPr>
          <p:nvPr/>
        </p:nvCxnSpPr>
        <p:spPr>
          <a:xfrm rot="16200000" flipV="1">
            <a:off x="1356770" y="1179239"/>
            <a:ext cx="521072" cy="116294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5" idx="1"/>
          </p:cNvCxnSpPr>
          <p:nvPr/>
        </p:nvCxnSpPr>
        <p:spPr>
          <a:xfrm>
            <a:off x="2071670" y="750087"/>
            <a:ext cx="216477" cy="35719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rot="5400000">
            <a:off x="7732026" y="5289303"/>
            <a:ext cx="591848" cy="586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1"/>
            <a:endCxn id="9" idx="3"/>
          </p:cNvCxnSpPr>
          <p:nvPr/>
        </p:nvCxnSpPr>
        <p:spPr>
          <a:xfrm rot="10800000" flipV="1">
            <a:off x="6500858" y="6080215"/>
            <a:ext cx="488310" cy="2769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3"/>
            <a:endCxn id="6" idx="1"/>
          </p:cNvCxnSpPr>
          <p:nvPr/>
        </p:nvCxnSpPr>
        <p:spPr>
          <a:xfrm>
            <a:off x="4645601" y="785806"/>
            <a:ext cx="172749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альтернативный процесс 64"/>
          <p:cNvSpPr/>
          <p:nvPr/>
        </p:nvSpPr>
        <p:spPr>
          <a:xfrm>
            <a:off x="6929454" y="0"/>
            <a:ext cx="2214546" cy="157161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Опрацюй джерела інформації з обраної теми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2" name="Прямая со стрелкой 71"/>
          <p:cNvCxnSpPr>
            <a:stCxn id="6" idx="3"/>
            <a:endCxn id="65" idx="1"/>
          </p:cNvCxnSpPr>
          <p:nvPr/>
        </p:nvCxnSpPr>
        <p:spPr>
          <a:xfrm>
            <a:off x="6675770" y="785806"/>
            <a:ext cx="253684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Выгнутая вниз стрелка 77"/>
          <p:cNvSpPr/>
          <p:nvPr/>
        </p:nvSpPr>
        <p:spPr>
          <a:xfrm rot="11026856" flipH="1">
            <a:off x="5945260" y="4774683"/>
            <a:ext cx="1831621" cy="54385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Выгнутая вниз стрелка 71"/>
          <p:cNvSpPr/>
          <p:nvPr/>
        </p:nvSpPr>
        <p:spPr>
          <a:xfrm rot="20797363">
            <a:off x="6109320" y="2078312"/>
            <a:ext cx="1185871" cy="419212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Выгнутая вниз стрелка 75"/>
          <p:cNvSpPr/>
          <p:nvPr/>
        </p:nvSpPr>
        <p:spPr>
          <a:xfrm rot="20699524" flipH="1">
            <a:off x="3668831" y="4164082"/>
            <a:ext cx="1295055" cy="444741"/>
          </a:xfrm>
          <a:prstGeom prst="curvedUpArrow">
            <a:avLst>
              <a:gd name="adj1" fmla="val 25000"/>
              <a:gd name="adj2" fmla="val 70503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Выгнутая вниз стрелка 76"/>
          <p:cNvSpPr/>
          <p:nvPr/>
        </p:nvSpPr>
        <p:spPr>
          <a:xfrm rot="21066174" flipH="1">
            <a:off x="6251702" y="3872129"/>
            <a:ext cx="1155167" cy="56352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Выгнутая вниз стрелка 72"/>
          <p:cNvSpPr/>
          <p:nvPr/>
        </p:nvSpPr>
        <p:spPr>
          <a:xfrm rot="276294">
            <a:off x="3878233" y="2261422"/>
            <a:ext cx="1185871" cy="45584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16-конечная звезда 1"/>
          <p:cNvSpPr/>
          <p:nvPr/>
        </p:nvSpPr>
        <p:spPr>
          <a:xfrm>
            <a:off x="2428860" y="714356"/>
            <a:ext cx="2201869" cy="1785926"/>
          </a:xfrm>
          <a:prstGeom prst="star16">
            <a:avLst>
              <a:gd name="adj" fmla="val 4700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З'ясуйте проблему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714356"/>
            <a:ext cx="2214546" cy="12858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Передбачте можливі результати та форму захисту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5429230"/>
            <a:ext cx="1928794" cy="14287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Визначте тип захисту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00826" y="2285992"/>
            <a:ext cx="2643174" cy="171450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Опрацюйте джерела інформації з обраної теми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428860" y="5214950"/>
            <a:ext cx="4643470" cy="164305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Обговорюйте суперечливі питання, толерантно вирішуйте їх, аргументуйте думку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32-конечная звезда 20"/>
          <p:cNvSpPr/>
          <p:nvPr/>
        </p:nvSpPr>
        <p:spPr>
          <a:xfrm>
            <a:off x="0" y="0"/>
            <a:ext cx="9144000" cy="642918"/>
          </a:xfrm>
          <a:prstGeom prst="star32">
            <a:avLst>
              <a:gd name="adj" fmla="val 4511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Етапи роботи над груповим проектом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16-конечная звезда 33"/>
          <p:cNvSpPr/>
          <p:nvPr/>
        </p:nvSpPr>
        <p:spPr>
          <a:xfrm>
            <a:off x="4572000" y="714356"/>
            <a:ext cx="2201869" cy="1785926"/>
          </a:xfrm>
          <a:prstGeom prst="star16">
            <a:avLst>
              <a:gd name="adj" fmla="val 4700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Чітко визначте тему, мету, тип проекту. Складіть план роботи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071934" y="2714620"/>
            <a:ext cx="2643174" cy="142876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Накопичуйте матеріал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0" y="3857628"/>
            <a:ext cx="2643174" cy="142876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Аналізуйте, зіставляйте факти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Выгнутая вниз стрелка 70"/>
          <p:cNvSpPr/>
          <p:nvPr/>
        </p:nvSpPr>
        <p:spPr>
          <a:xfrm rot="925863">
            <a:off x="1626892" y="2004745"/>
            <a:ext cx="1185871" cy="57623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785794"/>
            <a:ext cx="2428859" cy="1071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Створіть групу, оберіть координатора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9838975" flipH="1">
            <a:off x="2457459" y="4613891"/>
            <a:ext cx="1155167" cy="419212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Выгнутая вниз стрелка 74"/>
          <p:cNvSpPr/>
          <p:nvPr/>
        </p:nvSpPr>
        <p:spPr>
          <a:xfrm rot="9911054" flipH="1">
            <a:off x="2177504" y="5212801"/>
            <a:ext cx="1155167" cy="419212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714480" y="2857496"/>
            <a:ext cx="2643174" cy="157163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Чітко розподіліть обов'язки між членами групи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429230"/>
            <a:ext cx="2428860" cy="14287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Створюйте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кінцевий </a:t>
            </a:r>
            <a:r>
              <a:rPr lang="uk-UA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продукт“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5400000">
            <a:off x="7859236" y="2324094"/>
            <a:ext cx="285740" cy="2163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>
            <a:off x="1124877" y="5460426"/>
            <a:ext cx="285740" cy="2163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8-конечная звезда 23">
            <a:hlinkClick r:id="rId3" action="ppaction://hlinkfile"/>
          </p:cNvPr>
          <p:cNvSpPr/>
          <p:nvPr/>
        </p:nvSpPr>
        <p:spPr>
          <a:xfrm>
            <a:off x="214282" y="2428868"/>
            <a:ext cx="928694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5" name="8-конечная звезда 24">
            <a:hlinkClick r:id="rId4" action="ppaction://hlinkfile"/>
          </p:cNvPr>
          <p:cNvSpPr/>
          <p:nvPr/>
        </p:nvSpPr>
        <p:spPr>
          <a:xfrm>
            <a:off x="4929190" y="4286256"/>
            <a:ext cx="928694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26" name="8-конечная звезда 25">
            <a:hlinkClick r:id="rId5" action="ppaction://hlinkfile"/>
          </p:cNvPr>
          <p:cNvSpPr/>
          <p:nvPr/>
        </p:nvSpPr>
        <p:spPr>
          <a:xfrm>
            <a:off x="8001024" y="4143380"/>
            <a:ext cx="928694" cy="85725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  <p:bldP spid="34" grpId="0" animBg="1"/>
      <p:bldP spid="47" grpId="0" animBg="1"/>
      <p:bldP spid="48" grpId="0" animBg="1"/>
      <p:bldP spid="5" grpId="0" animBg="1"/>
      <p:bldP spid="49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" y="922547"/>
          <a:ext cx="9143999" cy="5913120"/>
        </p:xfrm>
        <a:graphic>
          <a:graphicData uri="http://schemas.openxmlformats.org/drawingml/2006/table">
            <a:tbl>
              <a:tblPr/>
              <a:tblGrid>
                <a:gridCol w="533399"/>
                <a:gridCol w="4252915"/>
                <a:gridCol w="4357685"/>
              </a:tblGrid>
              <a:tr h="364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9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Підготовка. Визначення теми і мети проекту.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Учні: 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обговорення, пошук інформації.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заява задуму, мотивація, </a:t>
                      </a:r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допомога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постановці завдань.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3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Планування: </a:t>
                      </a:r>
                      <a:endParaRPr lang="uk-UA" sz="2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визначення джерел, засобів збору, методів аналізу інформації, засобів представлення результатів; </a:t>
                      </a:r>
                      <a:endParaRPr lang="uk-UA" sz="2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установлення критеріїв оцінки результату і процесу.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Учні: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формулюють завдання і виробляють план дій,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коректує, пропонує ідеї, висуває пропозиції.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034" y="0"/>
            <a:ext cx="8143932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проектного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57200"/>
          <a:ext cx="9143999" cy="6400800"/>
        </p:xfrm>
        <a:graphic>
          <a:graphicData uri="http://schemas.openxmlformats.org/drawingml/2006/table">
            <a:tbl>
              <a:tblPr/>
              <a:tblGrid>
                <a:gridCol w="533399"/>
                <a:gridCol w="4110039"/>
                <a:gridCol w="4500561"/>
              </a:tblGrid>
              <a:tr h="857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Збір інформації </a:t>
                      </a: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(спостереження, робота з літературою, анкетування, експеримент).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Учні: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збирають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інформацію.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Вчитель: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спостерігає, непрямо керує діяльністю.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Аналіз інформації, формулювання висновків.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Учні: </a:t>
                      </a: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аналізують інформацію.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uk-UA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коректує,спостерігає,радить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04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Подання й оцінка результатів </a:t>
                      </a:r>
                      <a:r>
                        <a:rPr lang="uk-UA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(усний, письмовий звіт та оцінка результатів і процесу дослідження за вчасно встановленими критеріями).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 і учні </a:t>
                      </a:r>
                      <a:r>
                        <a:rPr lang="uk-UA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беруть участь у колективному обговоренні, оцінюють зусилля, використані можливості, творчий підхід.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CHOOL-2014-2015\Семинар_Украинский_язык\Иконы\arhangel_mihai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0"/>
            <a:ext cx="546858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-конечная звезда 9"/>
          <p:cNvSpPr/>
          <p:nvPr/>
        </p:nvSpPr>
        <p:spPr>
          <a:xfrm>
            <a:off x="1967983" y="214290"/>
            <a:ext cx="5357850" cy="2143140"/>
          </a:xfrm>
          <a:prstGeom prst="star10">
            <a:avLst>
              <a:gd name="adj" fmla="val 35828"/>
              <a:gd name="hf" fmla="val 105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ПРОЕКТИ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0" y="3042012"/>
            <a:ext cx="4071934" cy="1143008"/>
          </a:xfrm>
          <a:prstGeom prst="ribbon">
            <a:avLst>
              <a:gd name="adj1" fmla="val 16667"/>
              <a:gd name="adj2" fmla="val 647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ДОСЛІДНИЦЬКІ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5072066" y="2982820"/>
            <a:ext cx="4071934" cy="1143008"/>
          </a:xfrm>
          <a:prstGeom prst="ribbon">
            <a:avLst>
              <a:gd name="adj1" fmla="val 16667"/>
              <a:gd name="adj2" fmla="val 633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ТВОРЧІ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142844" y="4860211"/>
            <a:ext cx="4429156" cy="1143008"/>
          </a:xfrm>
          <a:prstGeom prst="ribbon">
            <a:avLst>
              <a:gd name="adj1" fmla="val 16667"/>
              <a:gd name="adj2" fmla="val 62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Ігрові і пригодницькі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4714876" y="4860211"/>
            <a:ext cx="4143404" cy="1143008"/>
          </a:xfrm>
          <a:prstGeom prst="ribbon">
            <a:avLst>
              <a:gd name="adj1" fmla="val 16667"/>
              <a:gd name="adj2" fmla="val 638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Практико – орієнтовані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0" idx="4"/>
            <a:endCxn id="11" idx="0"/>
          </p:cNvCxnSpPr>
          <p:nvPr/>
        </p:nvCxnSpPr>
        <p:spPr>
          <a:xfrm rot="5400000">
            <a:off x="1973733" y="2215017"/>
            <a:ext cx="1079735" cy="955265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13" idx="3"/>
          </p:cNvCxnSpPr>
          <p:nvPr/>
        </p:nvCxnSpPr>
        <p:spPr>
          <a:xfrm rot="5400000">
            <a:off x="2843116" y="3532670"/>
            <a:ext cx="2979032" cy="628552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14" idx="1"/>
          </p:cNvCxnSpPr>
          <p:nvPr/>
        </p:nvCxnSpPr>
        <p:spPr>
          <a:xfrm rot="16200000" flipH="1">
            <a:off x="3450339" y="3553999"/>
            <a:ext cx="2979032" cy="585894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2" idx="0"/>
          </p:cNvCxnSpPr>
          <p:nvPr/>
        </p:nvCxnSpPr>
        <p:spPr>
          <a:xfrm rot="16200000" flipH="1">
            <a:off x="6195037" y="2260328"/>
            <a:ext cx="1020543" cy="805449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 rot="21340489">
            <a:off x="641672" y="395844"/>
            <a:ext cx="8084023" cy="5786478"/>
          </a:xfrm>
          <a:prstGeom prst="horizontalScroll">
            <a:avLst/>
          </a:prstGeom>
          <a:solidFill>
            <a:srgbClr val="CCFF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Якщо учень у школі не навчився творити самостійно, то і в житті він завжди буде лише наслідувати, копіювати…»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48086">
            <a:off x="5192156" y="5087492"/>
            <a:ext cx="38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Толстой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1214414" y="1571612"/>
            <a:ext cx="6143668" cy="3429024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— це «шість П»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46714" y="0"/>
            <a:ext cx="2357454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950605">
            <a:off x="6135974" y="790174"/>
            <a:ext cx="2857520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1240016">
            <a:off x="67017" y="642173"/>
            <a:ext cx="2794483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пошук інформації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01083">
            <a:off x="130211" y="4349573"/>
            <a:ext cx="257176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продукт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20742237">
            <a:off x="5923136" y="4296651"/>
            <a:ext cx="3143240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презентація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5357802"/>
            <a:ext cx="2857520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16-конечная звезда 2"/>
          <p:cNvSpPr/>
          <p:nvPr/>
        </p:nvSpPr>
        <p:spPr>
          <a:xfrm>
            <a:off x="0" y="2428868"/>
            <a:ext cx="9144000" cy="1428760"/>
          </a:xfrm>
          <a:prstGeom prst="star16">
            <a:avLst>
              <a:gd name="adj" fmla="val 426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Роль вчителя у проектній діяльності  учнів</a:t>
            </a:r>
            <a:endParaRPr lang="ru-RU" sz="2800" b="1" i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214290"/>
            <a:ext cx="2428860" cy="1357322"/>
          </a:xfrm>
          <a:prstGeom prst="flowChartAlternateProcess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помічник у визначенні мети діяльності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6316" y="0"/>
            <a:ext cx="2000264" cy="1285860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консультант у плануванні та організації роботи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643702" y="214290"/>
            <a:ext cx="2500298" cy="1357322"/>
          </a:xfrm>
          <a:prstGeom prst="flowChartAlternateProcess">
            <a:avLst/>
          </a:prstGeom>
          <a:solidFill>
            <a:srgbClr val="CC6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координатор групового процесу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43438" y="0"/>
            <a:ext cx="1928826" cy="1285860"/>
          </a:xfrm>
          <a:prstGeom prst="flowChartAlternateProcess">
            <a:avLst/>
          </a:prstGeom>
          <a:solidFill>
            <a:srgbClr val="FF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cs typeface="Times New Roman" pitchFamily="18" charset="0"/>
              </a:rPr>
              <a:t>спеціаліст у багатьох галузях науки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4929198"/>
            <a:ext cx="3357554" cy="1571636"/>
          </a:xfrm>
          <a:prstGeom prst="flowChartAlternateProcess">
            <a:avLst/>
          </a:prstGeom>
          <a:solidFill>
            <a:srgbClr val="83CE0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ентузіаст у мотивації учнів для досягнення поставленої мети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786446" y="4929198"/>
            <a:ext cx="3357554" cy="1643074"/>
          </a:xfrm>
          <a:prstGeom prst="flowChartAlternateProcess">
            <a:avLst/>
          </a:prstGeom>
          <a:solidFill>
            <a:srgbClr val="A16B3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експерт  результатів творчої  діяльності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571868" y="5214950"/>
            <a:ext cx="2000264" cy="1643050"/>
          </a:xfrm>
          <a:prstGeom prst="flowChartAlternateProcess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партнер спільної діяльності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3" idx="14"/>
            <a:endCxn id="7" idx="2"/>
          </p:cNvCxnSpPr>
          <p:nvPr/>
        </p:nvCxnSpPr>
        <p:spPr>
          <a:xfrm rot="5400000" flipH="1" flipV="1">
            <a:off x="4518421" y="1339439"/>
            <a:ext cx="1143008" cy="1035851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5"/>
            <a:endCxn id="10" idx="0"/>
          </p:cNvCxnSpPr>
          <p:nvPr/>
        </p:nvCxnSpPr>
        <p:spPr>
          <a:xfrm rot="16200000" flipH="1">
            <a:off x="6330444" y="3794418"/>
            <a:ext cx="1125949" cy="114361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13"/>
            <a:endCxn id="4" idx="2"/>
          </p:cNvCxnSpPr>
          <p:nvPr/>
        </p:nvCxnSpPr>
        <p:spPr>
          <a:xfrm rot="16200000" flipV="1">
            <a:off x="1562592" y="1223451"/>
            <a:ext cx="911635" cy="1607957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14"/>
            <a:endCxn id="5" idx="2"/>
          </p:cNvCxnSpPr>
          <p:nvPr/>
        </p:nvCxnSpPr>
        <p:spPr>
          <a:xfrm rot="16200000" flipV="1">
            <a:off x="3472720" y="1329588"/>
            <a:ext cx="1143008" cy="1055552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  <a:endCxn id="11" idx="0"/>
          </p:cNvCxnSpPr>
          <p:nvPr/>
        </p:nvCxnSpPr>
        <p:spPr>
          <a:xfrm rot="5400000">
            <a:off x="3893339" y="4536289"/>
            <a:ext cx="1357322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7"/>
            <a:endCxn id="9" idx="0"/>
          </p:cNvCxnSpPr>
          <p:nvPr/>
        </p:nvCxnSpPr>
        <p:spPr>
          <a:xfrm rot="5400000">
            <a:off x="1687608" y="3794418"/>
            <a:ext cx="1125949" cy="114361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15"/>
            <a:endCxn id="6" idx="2"/>
          </p:cNvCxnSpPr>
          <p:nvPr/>
        </p:nvCxnSpPr>
        <p:spPr>
          <a:xfrm rot="5400000" flipH="1" flipV="1">
            <a:off x="6651915" y="1241311"/>
            <a:ext cx="911635" cy="1572238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384999">
            <a:off x="-84867" y="-4187"/>
            <a:ext cx="9144000" cy="400161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Розвивальне навчання як один із засобів формування мовленнєвої компетентності</a:t>
            </a: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 rot="21305410">
            <a:off x="3326870" y="3770349"/>
            <a:ext cx="5500726" cy="2857496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Навчання тільки тоді є продуктивним, коли воно йде попереду розвитку.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6143644"/>
            <a:ext cx="27695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 </a:t>
            </a:r>
            <a:r>
              <a:rPr lang="ru-RU" sz="28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Виготський</a:t>
            </a: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384999">
            <a:off x="-84825" y="282819"/>
            <a:ext cx="9144000" cy="30003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Знання розуму не навчають </a:t>
            </a:r>
            <a:r>
              <a:rPr lang="uk-UA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uk-UA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”Краще</a:t>
            </a:r>
            <a:r>
              <a:rPr lang="uk-UA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мати добре влаштовану, ніж добре наповнену </a:t>
            </a:r>
            <a:r>
              <a:rPr lang="uk-UA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голову“</a:t>
            </a:r>
            <a:r>
              <a:rPr lang="uk-UA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 rot="21305410">
            <a:off x="691312" y="3414958"/>
            <a:ext cx="8141128" cy="2857496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Щоб навчити дитину мислити, треба навчити її </a:t>
            </a:r>
            <a:r>
              <a:rPr lang="uk-UA" sz="3200" b="1" u="sng" dirty="0" smtClean="0"/>
              <a:t>діяти</a:t>
            </a:r>
            <a:r>
              <a:rPr lang="uk-UA" sz="3200" b="1" dirty="0" smtClean="0"/>
              <a:t> </a:t>
            </a:r>
          </a:p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(</a:t>
            </a:r>
            <a:r>
              <a:rPr lang="uk-UA" sz="2800" b="1" i="1" dirty="0" err="1" smtClean="0">
                <a:solidFill>
                  <a:srgbClr val="FFFF00"/>
                </a:solidFill>
              </a:rPr>
              <a:t>”Почув</a:t>
            </a:r>
            <a:r>
              <a:rPr lang="uk-UA" sz="2800" b="1" i="1" dirty="0" smtClean="0">
                <a:solidFill>
                  <a:srgbClr val="FFFF00"/>
                </a:solidFill>
              </a:rPr>
              <a:t> – і забув, побачив – і запам'ятав, зробив – і усвідомив, виклав - зрозумів “)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1287" y="5857892"/>
            <a:ext cx="4052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Китайське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</a:t>
            </a:r>
            <a:r>
              <a:rPr lang="en-US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714620"/>
            <a:ext cx="3272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Мішель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Монтень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-конечная звезда 9"/>
          <p:cNvSpPr/>
          <p:nvPr/>
        </p:nvSpPr>
        <p:spPr>
          <a:xfrm>
            <a:off x="0" y="0"/>
            <a:ext cx="9144000" cy="1071546"/>
          </a:xfrm>
          <a:prstGeom prst="star10">
            <a:avLst>
              <a:gd name="adj" fmla="val 43142"/>
              <a:gd name="hf" fmla="val 105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/>
              <a:t>Основні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етапи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спільної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діяльності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вчителя</a:t>
            </a:r>
            <a:r>
              <a:rPr lang="ru-RU" sz="3200" b="1" i="1" dirty="0" smtClean="0"/>
              <a:t> та </a:t>
            </a:r>
            <a:r>
              <a:rPr lang="ru-RU" sz="3200" b="1" i="1" dirty="0" err="1" smtClean="0"/>
              <a:t>учнів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1785918" y="2357430"/>
            <a:ext cx="6357982" cy="1500198"/>
          </a:xfrm>
          <a:prstGeom prst="ribbon">
            <a:avLst>
              <a:gd name="adj1" fmla="val 16667"/>
              <a:gd name="adj2" fmla="val 721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Забороняється критика будь-яких думок і пропозицій як учнями, так і вчителем.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0" y="1000108"/>
            <a:ext cx="9144000" cy="1071570"/>
          </a:xfrm>
          <a:prstGeom prst="ribbon">
            <a:avLst>
              <a:gd name="adj1" fmla="val 16667"/>
              <a:gd name="adj2" fmla="val 633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І етап – </a:t>
            </a:r>
            <a:r>
              <a:rPr lang="uk-UA" sz="3600" b="1" u="sng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”Підготовча</a:t>
            </a:r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600" b="1" u="sng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сходинка“</a:t>
            </a:r>
            <a:endParaRPr lang="uk-UA" sz="3600" b="1" u="sng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Правила  спілкування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0" y="4214818"/>
            <a:ext cx="3857620" cy="1997789"/>
          </a:xfrm>
          <a:prstGeom prst="ribbon">
            <a:avLst>
              <a:gd name="adj1" fmla="val 16667"/>
              <a:gd name="adj2" fmla="val 7005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Всі учні рівні, немає захвалених, принижених, авторитетів.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4286248" y="4357694"/>
            <a:ext cx="4857752" cy="2500306"/>
          </a:xfrm>
          <a:prstGeom prst="ribbon">
            <a:avLst>
              <a:gd name="adj1" fmla="val 16667"/>
              <a:gd name="adj2" fmla="val 7107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Ніхто не повинен боятися висловлювати непередбачувані, сміливі, фантастичні, навіть абсурдні думки.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2" idx="2"/>
            <a:endCxn id="11" idx="0"/>
          </p:cNvCxnSpPr>
          <p:nvPr/>
        </p:nvCxnSpPr>
        <p:spPr>
          <a:xfrm rot="16200000" flipH="1">
            <a:off x="4500559" y="2143118"/>
            <a:ext cx="535790" cy="392909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13" idx="3"/>
          </p:cNvCxnSpPr>
          <p:nvPr/>
        </p:nvCxnSpPr>
        <p:spPr>
          <a:xfrm rot="5400000">
            <a:off x="3575365" y="3657682"/>
            <a:ext cx="1189599" cy="1589491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3"/>
            <a:endCxn id="14" idx="1"/>
          </p:cNvCxnSpPr>
          <p:nvPr/>
        </p:nvCxnSpPr>
        <p:spPr>
          <a:xfrm>
            <a:off x="3375418" y="5047227"/>
            <a:ext cx="1518049" cy="352257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FEE9-B93F-4753-A27E-235FFB24E028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3" name="Лента лицом вниз 2"/>
          <p:cNvSpPr/>
          <p:nvPr/>
        </p:nvSpPr>
        <p:spPr>
          <a:xfrm>
            <a:off x="0" y="2643182"/>
            <a:ext cx="9144000" cy="1571636"/>
          </a:xfrm>
          <a:prstGeom prst="ribbon">
            <a:avLst>
              <a:gd name="adj1" fmla="val 7524"/>
              <a:gd name="adj2" fmla="val 67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ІІ етап –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”Ланцюжкове</a:t>
            </a:r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навчання“</a:t>
            </a:r>
            <a:endParaRPr lang="uk-UA" sz="3200" b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Перехід до осмисленого. Учитель – режисер.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3182429" y="0"/>
            <a:ext cx="2714643" cy="2214554"/>
          </a:xfrm>
          <a:prstGeom prst="star16">
            <a:avLst>
              <a:gd name="adj" fmla="val 4700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Виділення основної навчальної задачі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" y="1"/>
            <a:ext cx="3143240" cy="1714488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Осмислення теми уроку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0"/>
            <a:ext cx="3214678" cy="1928813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Формування головної думки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38" y="4929188"/>
            <a:ext cx="2786062" cy="1928812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Здійснення контролю та самоконтролю на будь-якому етапі навчання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4929188"/>
            <a:ext cx="2857488" cy="1928812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Складання узагальнюючих схем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966902" y="4727938"/>
            <a:ext cx="3286125" cy="1928813"/>
          </a:xfrm>
          <a:prstGeom prst="cloud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Опрацювання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матеріалу самостійно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Прямая со стрелкой 15"/>
          <p:cNvCxnSpPr>
            <a:stCxn id="3" idx="2"/>
            <a:endCxn id="13" idx="0"/>
          </p:cNvCxnSpPr>
          <p:nvPr/>
        </p:nvCxnSpPr>
        <p:spPr>
          <a:xfrm rot="16200000" flipH="1">
            <a:off x="5804299" y="2982518"/>
            <a:ext cx="714370" cy="3178969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14" idx="0"/>
          </p:cNvCxnSpPr>
          <p:nvPr/>
        </p:nvCxnSpPr>
        <p:spPr>
          <a:xfrm rot="5400000">
            <a:off x="2643187" y="3000375"/>
            <a:ext cx="714370" cy="314325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15" idx="3"/>
          </p:cNvCxnSpPr>
          <p:nvPr/>
        </p:nvCxnSpPr>
        <p:spPr>
          <a:xfrm rot="16200000" flipH="1">
            <a:off x="4279281" y="4507536"/>
            <a:ext cx="623402" cy="37965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0"/>
            <a:endCxn id="11" idx="2"/>
          </p:cNvCxnSpPr>
          <p:nvPr/>
        </p:nvCxnSpPr>
        <p:spPr>
          <a:xfrm rot="16200000" flipV="1">
            <a:off x="2548340" y="737771"/>
            <a:ext cx="1046943" cy="3000379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  <a:endCxn id="12" idx="2"/>
          </p:cNvCxnSpPr>
          <p:nvPr/>
        </p:nvCxnSpPr>
        <p:spPr>
          <a:xfrm rot="5400000" flipH="1" flipV="1">
            <a:off x="5638021" y="862793"/>
            <a:ext cx="832619" cy="2964661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0"/>
            <a:endCxn id="10" idx="6"/>
          </p:cNvCxnSpPr>
          <p:nvPr/>
        </p:nvCxnSpPr>
        <p:spPr>
          <a:xfrm rot="16200000" flipV="1">
            <a:off x="4282437" y="2471868"/>
            <a:ext cx="546878" cy="32249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0" y="0"/>
            <a:ext cx="4357686" cy="271462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Самостійна робота з навчальним матеріалом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786314" y="0"/>
            <a:ext cx="4357686" cy="228601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Задоволення від процесу пізнання</a:t>
            </a:r>
            <a:endParaRPr lang="ru-RU" sz="3200" b="1" dirty="0"/>
          </a:p>
        </p:txBody>
      </p:sp>
      <p:sp>
        <p:nvSpPr>
          <p:cNvPr id="8" name="Облако 7"/>
          <p:cNvSpPr/>
          <p:nvPr/>
        </p:nvSpPr>
        <p:spPr>
          <a:xfrm>
            <a:off x="4429124" y="4071942"/>
            <a:ext cx="4714876" cy="2786058"/>
          </a:xfrm>
          <a:prstGeom prst="cloud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Учитель стає “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”замовником“</a:t>
            </a:r>
            <a:r>
              <a:rPr lang="uk-UA" sz="2400" b="1" i="1" dirty="0" smtClean="0">
                <a:solidFill>
                  <a:schemeClr val="bg1"/>
                </a:solidFill>
              </a:rPr>
              <a:t> замовляє теми,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”приймає“</a:t>
            </a:r>
            <a:r>
              <a:rPr lang="uk-UA" sz="2400" b="1" i="1" dirty="0" smtClean="0">
                <a:solidFill>
                  <a:schemeClr val="bg1"/>
                </a:solidFill>
              </a:rPr>
              <a:t> їх і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”розраховується“</a:t>
            </a:r>
            <a:r>
              <a:rPr lang="uk-UA" sz="2400" b="1" i="1" dirty="0" smtClean="0">
                <a:solidFill>
                  <a:schemeClr val="bg1"/>
                </a:solidFill>
              </a:rPr>
              <a:t> за них оцінками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4429108"/>
            <a:ext cx="4357686" cy="2428892"/>
          </a:xfrm>
          <a:prstGeom prst="cloud">
            <a:avLst/>
          </a:prstGeom>
          <a:solidFill>
            <a:srgbClr val="FF99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Вільна та невимушена поведінка на уроці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9850725">
            <a:off x="6485523" y="2453907"/>
            <a:ext cx="2294593" cy="53390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25863" flipH="1">
            <a:off x="535932" y="2719356"/>
            <a:ext cx="2261537" cy="57623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6900085">
            <a:off x="1380975" y="3392148"/>
            <a:ext cx="1689875" cy="55311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3346782" flipV="1">
            <a:off x="6442043" y="3141393"/>
            <a:ext cx="1329352" cy="561376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928794" y="2000240"/>
            <a:ext cx="5429288" cy="2143140"/>
          </a:xfrm>
          <a:prstGeom prst="star5">
            <a:avLst>
              <a:gd name="adj" fmla="val 34650"/>
              <a:gd name="hf" fmla="val 105146"/>
              <a:gd name="vf" fmla="val 11055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ІІІ етап – </a:t>
            </a:r>
            <a:r>
              <a:rPr lang="uk-UA" sz="3200" b="1" u="sng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”Дискретне</a:t>
            </a:r>
            <a:r>
              <a:rPr lang="uk-UA" sz="3200" b="1" u="sng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навчання“</a:t>
            </a:r>
            <a:endParaRPr lang="uk-UA" sz="3200" b="1" u="sng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  - диригент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-конечная звезда 9"/>
          <p:cNvSpPr/>
          <p:nvPr/>
        </p:nvSpPr>
        <p:spPr>
          <a:xfrm>
            <a:off x="0" y="0"/>
            <a:ext cx="9144000" cy="2143140"/>
          </a:xfrm>
          <a:prstGeom prst="star10">
            <a:avLst>
              <a:gd name="adj" fmla="val 35828"/>
              <a:gd name="hf" fmla="val 105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розвивальних завдань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0" y="3042012"/>
            <a:ext cx="4071934" cy="1458558"/>
          </a:xfrm>
          <a:prstGeom prst="ribbon">
            <a:avLst>
              <a:gd name="adj1" fmla="val 16667"/>
              <a:gd name="adj2" fmla="val 647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ЕКСКУРСІЇ,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ПРОГУЛЯНКИ З ДІТЬМИ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5072066" y="2982820"/>
            <a:ext cx="4071934" cy="1446312"/>
          </a:xfrm>
          <a:prstGeom prst="ribbon">
            <a:avLst>
              <a:gd name="adj1" fmla="val 16667"/>
              <a:gd name="adj2" fmla="val 633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ЛОГІКО-СТИЛІСТИЧНІ ВПРАВИ, ІГРИ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142844" y="4860210"/>
            <a:ext cx="4429156" cy="1712062"/>
          </a:xfrm>
          <a:prstGeom prst="ribbon">
            <a:avLst>
              <a:gd name="adj1" fmla="val 16667"/>
              <a:gd name="adj2" fmla="val 62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СИТУАТИВНІ ВПРАВИ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4714876" y="4860210"/>
            <a:ext cx="4143404" cy="1712061"/>
          </a:xfrm>
          <a:prstGeom prst="ribbon">
            <a:avLst>
              <a:gd name="adj1" fmla="val 16667"/>
              <a:gd name="adj2" fmla="val 638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ПОШУКОВО-ДОСЛІДНИЦЬКІ ЗАВДАННЯ НА ОСНОВІ ТЕКСТУ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0" idx="3"/>
            <a:endCxn id="11" idx="0"/>
          </p:cNvCxnSpPr>
          <p:nvPr/>
        </p:nvCxnSpPr>
        <p:spPr>
          <a:xfrm rot="5400000">
            <a:off x="2732999" y="1446109"/>
            <a:ext cx="1141970" cy="2536033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13" idx="3"/>
          </p:cNvCxnSpPr>
          <p:nvPr/>
        </p:nvCxnSpPr>
        <p:spPr>
          <a:xfrm rot="5400000">
            <a:off x="2579965" y="3581531"/>
            <a:ext cx="3430426" cy="553644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14" idx="1"/>
          </p:cNvCxnSpPr>
          <p:nvPr/>
        </p:nvCxnSpPr>
        <p:spPr>
          <a:xfrm rot="16200000" flipH="1">
            <a:off x="3187188" y="3527952"/>
            <a:ext cx="3430426" cy="660802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12" idx="0"/>
          </p:cNvCxnSpPr>
          <p:nvPr/>
        </p:nvCxnSpPr>
        <p:spPr>
          <a:xfrm rot="16200000" flipH="1">
            <a:off x="5299648" y="1415491"/>
            <a:ext cx="1080737" cy="2536033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SCHOOL-2014-2015\Семинар_Украинский_язык\Иконы\arhangel_mih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214710" cy="69116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конечная звезда 3"/>
          <p:cNvSpPr/>
          <p:nvPr/>
        </p:nvSpPr>
        <p:spPr>
          <a:xfrm>
            <a:off x="214282" y="0"/>
            <a:ext cx="8643966" cy="2428868"/>
          </a:xfrm>
          <a:prstGeom prst="star12">
            <a:avLst>
              <a:gd name="adj" fmla="val 3209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  <a:latin typeface="Monotype Corsiva" pitchFamily="66" charset="0"/>
              </a:rPr>
              <a:t>Загальні методи роботи з текстом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6143636" y="2357430"/>
            <a:ext cx="3000364" cy="3071834"/>
          </a:xfrm>
          <a:prstGeom prst="wave">
            <a:avLst>
              <a:gd name="adj1" fmla="val 2929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Евристична бесіда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/>
              <a:t> використання особистого досвіду учнів;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 smtClean="0"/>
              <a:t> виявлення мовної інтуїції.</a:t>
            </a:r>
            <a:endParaRPr lang="ru-RU" b="1" i="1" dirty="0"/>
          </a:p>
        </p:txBody>
      </p:sp>
      <p:sp>
        <p:nvSpPr>
          <p:cNvPr id="8" name="Волна 7"/>
          <p:cNvSpPr/>
          <p:nvPr/>
        </p:nvSpPr>
        <p:spPr>
          <a:xfrm>
            <a:off x="0" y="2143116"/>
            <a:ext cx="2285984" cy="2786082"/>
          </a:xfrm>
          <a:prstGeom prst="wave">
            <a:avLst>
              <a:gd name="adj1" fmla="val 6012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Слово вчителя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/>
              <a:t> розповідь;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/>
              <a:t> пояснення;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/>
              <a:t> повідомлення;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/>
              <a:t> інструктаж.</a:t>
            </a:r>
            <a:endParaRPr lang="ru-RU" b="1" i="1" dirty="0"/>
          </a:p>
        </p:txBody>
      </p:sp>
      <p:sp>
        <p:nvSpPr>
          <p:cNvPr id="9" name="Волна 8"/>
          <p:cNvSpPr/>
          <p:nvPr/>
        </p:nvSpPr>
        <p:spPr>
          <a:xfrm>
            <a:off x="2643174" y="4143380"/>
            <a:ext cx="3286148" cy="2714620"/>
          </a:xfrm>
          <a:prstGeom prst="wave">
            <a:avLst>
              <a:gd name="adj1" fmla="val 5810"/>
              <a:gd name="adj2" fmla="val 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Робота з підручником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smtClean="0"/>
              <a:t> вправи;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smtClean="0"/>
              <a:t> збірки текстів;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smtClean="0"/>
              <a:t> словники.</a:t>
            </a:r>
            <a:endParaRPr lang="ru-RU" b="1" i="1" dirty="0"/>
          </a:p>
        </p:txBody>
      </p:sp>
      <p:cxnSp>
        <p:nvCxnSpPr>
          <p:cNvPr id="12" name="Прямая со стрелкой 11"/>
          <p:cNvCxnSpPr>
            <a:stCxn id="4" idx="4"/>
            <a:endCxn id="8" idx="3"/>
          </p:cNvCxnSpPr>
          <p:nvPr/>
        </p:nvCxnSpPr>
        <p:spPr>
          <a:xfrm rot="5400000">
            <a:off x="2857481" y="1857372"/>
            <a:ext cx="1107289" cy="2250281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7" idx="1"/>
          </p:cNvCxnSpPr>
          <p:nvPr/>
        </p:nvCxnSpPr>
        <p:spPr>
          <a:xfrm rot="16200000" flipH="1">
            <a:off x="4607711" y="2357421"/>
            <a:ext cx="1464479" cy="1607371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4"/>
            <a:endCxn id="9" idx="0"/>
          </p:cNvCxnSpPr>
          <p:nvPr/>
        </p:nvCxnSpPr>
        <p:spPr>
          <a:xfrm rot="5400000">
            <a:off x="3475142" y="3239975"/>
            <a:ext cx="1872231" cy="250017"/>
          </a:xfrm>
          <a:prstGeom prst="straightConnector1">
            <a:avLst/>
          </a:prstGeom>
          <a:ln w="1143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4000496" cy="2357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Стилістичний експеримент</a:t>
            </a:r>
          </a:p>
          <a:p>
            <a:pPr algn="ctr">
              <a:defRPr/>
            </a:pPr>
            <a:endParaRPr lang="uk-UA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добір синонімічних варіантів, їх зіставлення;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заміна однієї синонімічної одиниці іншою.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412" y="0"/>
            <a:ext cx="3857588" cy="2357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Стилістичний аналіз</a:t>
            </a:r>
          </a:p>
          <a:p>
            <a:pPr algn="ctr">
              <a:defRPr/>
            </a:pPr>
            <a:endParaRPr lang="uk-UA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текстів різних стилів;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емоційно забарвлених одиниць із стилістично нейтральними.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1857356" y="2214554"/>
            <a:ext cx="5572164" cy="2357453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 методи роботи з текстом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0" y="4500570"/>
            <a:ext cx="4071934" cy="2357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Стилістичне конструювання</a:t>
            </a:r>
          </a:p>
          <a:p>
            <a:pPr algn="ctr">
              <a:defRPr/>
            </a:pPr>
            <a:endParaRPr lang="uk-UA" sz="9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переклади, робота з деформованими текстами різних стилів;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перекази-мініатюри;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стилістичні етюди.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286380" y="4500570"/>
            <a:ext cx="3857620" cy="2357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Стилістичне редагування</a:t>
            </a:r>
          </a:p>
          <a:p>
            <a:pPr algn="ctr">
              <a:defRPr/>
            </a:pPr>
            <a:endParaRPr lang="uk-UA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спостереження над авторською правкою;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з'ясування причин виправлень;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удосконалення написаного.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>
            <a:stCxn id="13" idx="2"/>
            <a:endCxn id="42" idx="3"/>
          </p:cNvCxnSpPr>
          <p:nvPr/>
        </p:nvCxnSpPr>
        <p:spPr>
          <a:xfrm rot="5400000">
            <a:off x="3804047" y="4839894"/>
            <a:ext cx="1107278" cy="57150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3" idx="0"/>
            <a:endCxn id="5" idx="3"/>
          </p:cNvCxnSpPr>
          <p:nvPr/>
        </p:nvCxnSpPr>
        <p:spPr>
          <a:xfrm rot="16200000" flipV="1">
            <a:off x="3804048" y="1375164"/>
            <a:ext cx="1035839" cy="6429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3" idx="2"/>
            <a:endCxn id="54" idx="1"/>
          </p:cNvCxnSpPr>
          <p:nvPr/>
        </p:nvCxnSpPr>
        <p:spPr>
          <a:xfrm rot="16200000" flipH="1">
            <a:off x="4411270" y="4804175"/>
            <a:ext cx="1107278" cy="64294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3" idx="0"/>
            <a:endCxn id="6" idx="1"/>
          </p:cNvCxnSpPr>
          <p:nvPr/>
        </p:nvCxnSpPr>
        <p:spPr>
          <a:xfrm rot="5400000" flipH="1" flipV="1">
            <a:off x="4447006" y="1375148"/>
            <a:ext cx="1035839" cy="64297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-конечная звезда 10">
            <a:hlinkClick r:id="rId3" action="ppaction://hlinkfile"/>
          </p:cNvPr>
          <p:cNvSpPr/>
          <p:nvPr/>
        </p:nvSpPr>
        <p:spPr>
          <a:xfrm>
            <a:off x="4214810" y="6143644"/>
            <a:ext cx="857256" cy="71435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42" grpId="0" animBg="1"/>
      <p:bldP spid="5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disneypicture.net/data/media/176/marie.jpg"/>
          <p:cNvPicPr>
            <a:picLocks noChangeAspect="1" noChangeArrowheads="1"/>
          </p:cNvPicPr>
          <p:nvPr/>
        </p:nvPicPr>
        <p:blipFill>
          <a:blip r:embed="rId2"/>
          <a:srcRect l="18750" t="23920" r="20313" b="23038"/>
          <a:stretch>
            <a:fillRect/>
          </a:stretch>
        </p:blipFill>
        <p:spPr bwMode="auto">
          <a:xfrm>
            <a:off x="0" y="928688"/>
            <a:ext cx="91773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55918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Дякуємо за увагу!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Tm="325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0-конечная звезда 9"/>
          <p:cNvSpPr/>
          <p:nvPr/>
        </p:nvSpPr>
        <p:spPr>
          <a:xfrm>
            <a:off x="0" y="0"/>
            <a:ext cx="9144000" cy="1357298"/>
          </a:xfrm>
          <a:prstGeom prst="star10">
            <a:avLst>
              <a:gd name="adj" fmla="val 43142"/>
              <a:gd name="hf" fmla="val 105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/>
              <a:t>Основні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етапи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спільної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діяльності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вчителя</a:t>
            </a:r>
            <a:r>
              <a:rPr lang="ru-RU" sz="3200" b="1" i="1" dirty="0" smtClean="0"/>
              <a:t> та </a:t>
            </a:r>
            <a:r>
              <a:rPr lang="ru-RU" sz="3200" b="1" i="1" dirty="0" err="1" smtClean="0"/>
              <a:t>учнів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0" y="1428736"/>
            <a:ext cx="9144000" cy="1571636"/>
          </a:xfrm>
          <a:prstGeom prst="ribbon">
            <a:avLst>
              <a:gd name="adj1" fmla="val 16667"/>
              <a:gd name="adj2" fmla="val 633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І етап – </a:t>
            </a:r>
            <a:r>
              <a:rPr lang="uk-UA" sz="3600" b="1" u="sng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”Підготовча</a:t>
            </a:r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600" b="1" u="sng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сходинка“</a:t>
            </a:r>
            <a:endParaRPr lang="uk-UA" sz="3600" b="1" u="sng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Правила  спілкування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2" idx="2"/>
            <a:endCxn id="17" idx="0"/>
          </p:cNvCxnSpPr>
          <p:nvPr/>
        </p:nvCxnSpPr>
        <p:spPr>
          <a:xfrm rot="5400000">
            <a:off x="4405718" y="3166654"/>
            <a:ext cx="332564" cy="1588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Лента лицом вниз 16"/>
          <p:cNvSpPr/>
          <p:nvPr/>
        </p:nvSpPr>
        <p:spPr>
          <a:xfrm>
            <a:off x="0" y="3214686"/>
            <a:ext cx="9144000" cy="1571636"/>
          </a:xfrm>
          <a:prstGeom prst="ribbon">
            <a:avLst>
              <a:gd name="adj1" fmla="val 7524"/>
              <a:gd name="adj2" fmla="val 67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ІІ етап –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”Ланцюжкове</a:t>
            </a:r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навчання“</a:t>
            </a:r>
            <a:endParaRPr lang="uk-UA" sz="3200" b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Перехід до осмисленого. Учитель – режисер.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7" idx="2"/>
            <a:endCxn id="26" idx="0"/>
          </p:cNvCxnSpPr>
          <p:nvPr/>
        </p:nvCxnSpPr>
        <p:spPr>
          <a:xfrm rot="5400000">
            <a:off x="4262854" y="5095468"/>
            <a:ext cx="618292" cy="1588"/>
          </a:xfrm>
          <a:prstGeom prst="straightConnector1">
            <a:avLst/>
          </a:prstGeom>
          <a:ln w="1016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Лента лицом вниз 25"/>
          <p:cNvSpPr/>
          <p:nvPr/>
        </p:nvSpPr>
        <p:spPr>
          <a:xfrm>
            <a:off x="0" y="5286364"/>
            <a:ext cx="9144000" cy="1571636"/>
          </a:xfrm>
          <a:prstGeom prst="ribbon">
            <a:avLst>
              <a:gd name="adj1" fmla="val 7524"/>
              <a:gd name="adj2" fmla="val 67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ІІІ етап –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”Дискретне</a:t>
            </a:r>
            <a:r>
              <a:rPr lang="uk-UA" sz="3200" b="1" u="sng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навчання“</a:t>
            </a:r>
            <a:endParaRPr lang="uk-UA" sz="3200" b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Учитель  - диригент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CHOOL-2014-2015\Семинар_Украинский_язык\Иконы\arhangel_mikh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2857520" cy="68759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CHOOL-2014-2015\Семинар_Украинский_язык\Иконы\icon_shigri_mihail_arhan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5286412" cy="68227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SCHOOL-2014-2015\Семинар_Украинский_язык\Иконы\icon_chudoarhangelamihaila_320x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5429288" cy="68884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SCHOOL-2014-2015\Семинар_Украинский_язык\Иконы\icon_rublevarhangelmihail_320x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4786346" cy="6895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3616</TotalTime>
  <Words>1435</Words>
  <Application>Microsoft Office PowerPoint</Application>
  <PresentationFormat>Экран (4:3)</PresentationFormat>
  <Paragraphs>262</Paragraphs>
  <Slides>55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Поток</vt:lpstr>
      <vt:lpstr>1_Тема Office</vt:lpstr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Метод  продукування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 В ПОЧАТКОВИХ КЛАСАХ </dc:title>
  <dc:creator>KEK$</dc:creator>
  <cp:lastModifiedBy>Customer</cp:lastModifiedBy>
  <cp:revision>159</cp:revision>
  <dcterms:created xsi:type="dcterms:W3CDTF">2010-04-16T12:24:13Z</dcterms:created>
  <dcterms:modified xsi:type="dcterms:W3CDTF">2014-11-19T10:55:14Z</dcterms:modified>
</cp:coreProperties>
</file>