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3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3" r:id="rId10"/>
    <p:sldId id="264" r:id="rId11"/>
    <p:sldId id="266" r:id="rId12"/>
    <p:sldId id="267" r:id="rId13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003300"/>
  </p:clrMru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66" y="-102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HOOL-2014-2015\&#1044;&#1083;&#1103;%20&#1060;&#1077;&#1076;&#1086;&#1088;&#1086;&#1074;&#1072;_2014\&#1059;&#1089;&#1087;&#1110;&#1096;&#1085;&#1110;&#1089;&#1090;&#1100;%202014\&#1044;&#1080;&#1085;&#1072;&#1084;&#1110;&#1082;&#1072;%20&#1079;&#1085;&#1072;&#1085;&#1100;%20&#1079;%20&#1087;&#1088;&#1077;&#1076;&#1084;&#1077;&#1090;&#1110;&#1074;%20&#1079;&#1072;%202013-2014%20&#108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HOOL-2014-2015\&#1044;&#1083;&#1103;%20&#1060;&#1077;&#1076;&#1086;&#1088;&#1086;&#1074;&#1072;_2014\&#1059;&#1089;&#1087;&#1110;&#1096;&#1085;&#1110;&#1089;&#1090;&#1100;%202014\&#1044;&#1080;&#1085;&#1072;&#1084;&#1110;&#1082;&#1072;%20&#1079;&#1085;&#1072;&#1085;&#1100;%20&#1079;%20&#1087;&#1088;&#1077;&#1076;&#1084;&#1077;&#1090;&#1110;&#1074;%20&#1079;&#1072;%202013-2014%20&#108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gradFill>
              <a:gsLst>
                <a:gs pos="100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c:spPr>
          <c:cat>
            <c:strRef>
              <c:f>Лист1!$A$2:$F$2</c:f>
              <c:strCache>
                <c:ptCount val="6"/>
                <c:pt idx="0">
                  <c:v>Шевченко Раїса Романівна </c:v>
                </c:pt>
                <c:pt idx="1">
                  <c:v>Новікова Любов Юхимівна </c:v>
                </c:pt>
                <c:pt idx="2">
                  <c:v>Нєвєрова Ірина Олександрівна </c:v>
                </c:pt>
                <c:pt idx="3">
                  <c:v>Петренко Валентина Олександрівна </c:v>
                </c:pt>
                <c:pt idx="4">
                  <c:v>Сивинюк Марина Володимирівна </c:v>
                </c:pt>
                <c:pt idx="5">
                  <c:v>Макеєва Дар'я Олександрівна </c:v>
                </c:pt>
              </c:strCache>
            </c:strRef>
          </c:cat>
          <c:val>
            <c:numRef>
              <c:f>Лист1!$A$3:$F$3</c:f>
              <c:numCache>
                <c:formatCode>General</c:formatCode>
                <c:ptCount val="6"/>
                <c:pt idx="0">
                  <c:v>39</c:v>
                </c:pt>
                <c:pt idx="1">
                  <c:v>40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  <c:pt idx="5">
                  <c:v>0</c:v>
                </c:pt>
              </c:numCache>
            </c:numRef>
          </c:val>
        </c:ser>
        <c:shape val="box"/>
        <c:axId val="91591424"/>
        <c:axId val="91592960"/>
        <c:axId val="0"/>
      </c:bar3DChart>
      <c:catAx>
        <c:axId val="915914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1592960"/>
        <c:crosses val="autoZero"/>
        <c:auto val="1"/>
        <c:lblAlgn val="ctr"/>
        <c:lblOffset val="100"/>
      </c:catAx>
      <c:valAx>
        <c:axId val="915929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="1" i="1"/>
            </a:pPr>
            <a:endParaRPr lang="ru-RU"/>
          </a:p>
        </c:txPr>
        <c:crossAx val="9159142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/>
            </a:pPr>
            <a:r>
              <a:rPr lang="ru-RU" sz="2400" b="1" i="0" baseline="0"/>
              <a:t>Динаміка знань з математики в початковій школі за 2013-2014 н.р.</a:t>
            </a:r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Лист1!$B$27</c:f>
              <c:strCache>
                <c:ptCount val="1"/>
                <c:pt idx="0">
                  <c:v>Зрізова</c:v>
                </c:pt>
              </c:strCache>
            </c:strRef>
          </c:tx>
          <c:spPr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0"/>
                  <c:y val="-6.2669246029755281E-3"/>
                </c:manualLayout>
              </c:layout>
              <c:showVal val="1"/>
            </c:dLbl>
            <c:dLbl>
              <c:idx val="1"/>
              <c:layout>
                <c:manualLayout>
                  <c:x val="8.1921618857195549E-3"/>
                  <c:y val="-6.2669246029755281E-3"/>
                </c:manualLayout>
              </c:layout>
              <c:showVal val="1"/>
            </c:dLbl>
            <c:dLbl>
              <c:idx val="3"/>
              <c:layout>
                <c:manualLayout>
                  <c:x val="1.3653603142865945E-3"/>
                  <c:y val="-6.2669246029755281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Лист1!$A$28:$A$31</c:f>
              <c:strCache>
                <c:ptCount val="4"/>
                <c:pt idx="0">
                  <c:v>2-А кл</c:v>
                </c:pt>
                <c:pt idx="1">
                  <c:v>2-Б кл</c:v>
                </c:pt>
                <c:pt idx="2">
                  <c:v>3 кл</c:v>
                </c:pt>
                <c:pt idx="3">
                  <c:v>4 кл</c:v>
                </c:pt>
              </c:strCache>
            </c:strRef>
          </c:cat>
          <c:val>
            <c:numRef>
              <c:f>Лист1!$B$28:$B$31</c:f>
              <c:numCache>
                <c:formatCode>0%</c:formatCode>
                <c:ptCount val="4"/>
                <c:pt idx="0">
                  <c:v>0.4</c:v>
                </c:pt>
                <c:pt idx="1">
                  <c:v>0.68</c:v>
                </c:pt>
                <c:pt idx="2">
                  <c:v>0.62000000000000011</c:v>
                </c:pt>
                <c:pt idx="3">
                  <c:v>0.60000000000000009</c:v>
                </c:pt>
              </c:numCache>
            </c:numRef>
          </c:val>
        </c:ser>
        <c:ser>
          <c:idx val="1"/>
          <c:order val="1"/>
          <c:tx>
            <c:strRef>
              <c:f>Лист1!$C$27</c:f>
              <c:strCache>
                <c:ptCount val="1"/>
                <c:pt idx="0">
                  <c:v>І семестр</c:v>
                </c:pt>
              </c:strCache>
            </c:strRef>
          </c:tx>
          <c:spPr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</c:spPr>
          <c:dLbls>
            <c:dLbl>
              <c:idx val="0"/>
              <c:layout>
                <c:manualLayout>
                  <c:x val="0"/>
                  <c:y val="-1.4622824073609561E-2"/>
                </c:manualLayout>
              </c:layout>
              <c:showVal val="1"/>
            </c:dLbl>
            <c:dLbl>
              <c:idx val="1"/>
              <c:layout>
                <c:manualLayout>
                  <c:x val="1.7749684085725755E-2"/>
                  <c:y val="-4.1779497353170193E-3"/>
                </c:manualLayout>
              </c:layout>
              <c:showVal val="1"/>
            </c:dLbl>
            <c:dLbl>
              <c:idx val="2"/>
              <c:layout>
                <c:manualLayout>
                  <c:x val="8.1921618857195549E-3"/>
                  <c:y val="-4.1779497353170193E-3"/>
                </c:manualLayout>
              </c:layout>
              <c:showVal val="1"/>
            </c:dLbl>
            <c:dLbl>
              <c:idx val="3"/>
              <c:layout>
                <c:manualLayout>
                  <c:x val="4.0960809428597783E-3"/>
                  <c:y val="-6.2669246029755281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Лист1!$A$28:$A$31</c:f>
              <c:strCache>
                <c:ptCount val="4"/>
                <c:pt idx="0">
                  <c:v>2-А кл</c:v>
                </c:pt>
                <c:pt idx="1">
                  <c:v>2-Б кл</c:v>
                </c:pt>
                <c:pt idx="2">
                  <c:v>3 кл</c:v>
                </c:pt>
                <c:pt idx="3">
                  <c:v>4 кл</c:v>
                </c:pt>
              </c:strCache>
            </c:strRef>
          </c:cat>
          <c:val>
            <c:numRef>
              <c:f>Лист1!$C$28:$C$31</c:f>
              <c:numCache>
                <c:formatCode>0%</c:formatCode>
                <c:ptCount val="4"/>
                <c:pt idx="0">
                  <c:v>0.45</c:v>
                </c:pt>
                <c:pt idx="1">
                  <c:v>0.70000000000000007</c:v>
                </c:pt>
                <c:pt idx="2">
                  <c:v>0.56000000000000005</c:v>
                </c:pt>
                <c:pt idx="3">
                  <c:v>0.56999999999999995</c:v>
                </c:pt>
              </c:numCache>
            </c:numRef>
          </c:val>
        </c:ser>
        <c:ser>
          <c:idx val="2"/>
          <c:order val="2"/>
          <c:tx>
            <c:strRef>
              <c:f>Лист1!$D$27</c:f>
              <c:strCache>
                <c:ptCount val="1"/>
                <c:pt idx="0">
                  <c:v>ІІ семестр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8.1921618857195323E-3"/>
                  <c:y val="-4.1779497353170532E-3"/>
                </c:manualLayout>
              </c:layout>
              <c:showVal val="1"/>
            </c:dLbl>
            <c:dLbl>
              <c:idx val="1"/>
              <c:layout>
                <c:manualLayout>
                  <c:x val="1.9115044400012309E-2"/>
                  <c:y val="-6.2669246029755281E-3"/>
                </c:manualLayout>
              </c:layout>
              <c:showVal val="1"/>
            </c:dLbl>
            <c:dLbl>
              <c:idx val="2"/>
              <c:layout>
                <c:manualLayout>
                  <c:x val="1.0922882514292747E-2"/>
                  <c:y val="-1.0444874338292559E-2"/>
                </c:manualLayout>
              </c:layout>
              <c:showVal val="1"/>
            </c:dLbl>
            <c:dLbl>
              <c:idx val="3"/>
              <c:layout>
                <c:manualLayout>
                  <c:x val="1.2288242828579316E-2"/>
                  <c:y val="-6.2669246029755281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Лист1!$A$28:$A$31</c:f>
              <c:strCache>
                <c:ptCount val="4"/>
                <c:pt idx="0">
                  <c:v>2-А кл</c:v>
                </c:pt>
                <c:pt idx="1">
                  <c:v>2-Б кл</c:v>
                </c:pt>
                <c:pt idx="2">
                  <c:v>3 кл</c:v>
                </c:pt>
                <c:pt idx="3">
                  <c:v>4 кл</c:v>
                </c:pt>
              </c:strCache>
            </c:strRef>
          </c:cat>
          <c:val>
            <c:numRef>
              <c:f>Лист1!$D$28:$D$31</c:f>
              <c:numCache>
                <c:formatCode>0%</c:formatCode>
                <c:ptCount val="4"/>
                <c:pt idx="0">
                  <c:v>0.47000000000000003</c:v>
                </c:pt>
                <c:pt idx="1">
                  <c:v>0.81</c:v>
                </c:pt>
                <c:pt idx="2">
                  <c:v>0.37000000000000005</c:v>
                </c:pt>
                <c:pt idx="3">
                  <c:v>0.63000000000000012</c:v>
                </c:pt>
              </c:numCache>
            </c:numRef>
          </c:val>
        </c:ser>
        <c:dLbls>
          <c:showVal val="1"/>
        </c:dLbls>
        <c:shape val="cylinder"/>
        <c:axId val="91701248"/>
        <c:axId val="91702784"/>
        <c:axId val="0"/>
      </c:bar3DChart>
      <c:catAx>
        <c:axId val="917012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1702784"/>
        <c:crosses val="autoZero"/>
        <c:auto val="1"/>
        <c:lblAlgn val="ctr"/>
        <c:lblOffset val="100"/>
      </c:catAx>
      <c:valAx>
        <c:axId val="9170278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17012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8132627952755918"/>
          <c:y val="0.93506857881009386"/>
          <c:w val="0.45683907480314961"/>
          <c:h val="4.2831354544631786E-2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/>
            </a:pPr>
            <a:r>
              <a:rPr lang="ru-RU" sz="2400" b="1" i="0" baseline="0"/>
              <a:t>Динаміка знань з української мови в початковій школі за 2013-2014 н.р.</a:t>
            </a:r>
            <a:endParaRPr lang="ru-RU" sz="24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Лист1!$E$27</c:f>
              <c:strCache>
                <c:ptCount val="1"/>
                <c:pt idx="0">
                  <c:v>Зрізова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dLbls>
            <c:dLbl>
              <c:idx val="3"/>
              <c:layout>
                <c:manualLayout>
                  <c:x val="0"/>
                  <c:y val="-4.1779497353170193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Лист1!$A$28:$A$31</c:f>
              <c:strCache>
                <c:ptCount val="4"/>
                <c:pt idx="0">
                  <c:v>2-А кл</c:v>
                </c:pt>
                <c:pt idx="1">
                  <c:v>2-Б кл</c:v>
                </c:pt>
                <c:pt idx="2">
                  <c:v>3 кл</c:v>
                </c:pt>
                <c:pt idx="3">
                  <c:v>4 кл</c:v>
                </c:pt>
              </c:strCache>
            </c:strRef>
          </c:cat>
          <c:val>
            <c:numRef>
              <c:f>Лист1!$E$28:$E$31</c:f>
              <c:numCache>
                <c:formatCode>0%</c:formatCode>
                <c:ptCount val="4"/>
                <c:pt idx="0">
                  <c:v>0.79</c:v>
                </c:pt>
                <c:pt idx="1">
                  <c:v>0.72000000000000008</c:v>
                </c:pt>
                <c:pt idx="2">
                  <c:v>0.73000000000000009</c:v>
                </c:pt>
                <c:pt idx="3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Лист1!$F$27</c:f>
              <c:strCache>
                <c:ptCount val="1"/>
                <c:pt idx="0">
                  <c:v>І семестр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0"/>
                  <c:y val="1.2533849205951049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3653603142865945E-3"/>
                  <c:y val="8.3558994706340491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 b="1" i="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Лист1!$A$28:$A$31</c:f>
              <c:strCache>
                <c:ptCount val="4"/>
                <c:pt idx="0">
                  <c:v>2-А кл</c:v>
                </c:pt>
                <c:pt idx="1">
                  <c:v>2-Б кл</c:v>
                </c:pt>
                <c:pt idx="2">
                  <c:v>3 кл</c:v>
                </c:pt>
                <c:pt idx="3">
                  <c:v>4 кл</c:v>
                </c:pt>
              </c:strCache>
            </c:strRef>
          </c:cat>
          <c:val>
            <c:numRef>
              <c:f>Лист1!$F$28:$F$31</c:f>
              <c:numCache>
                <c:formatCode>0%</c:formatCode>
                <c:ptCount val="4"/>
                <c:pt idx="0">
                  <c:v>0.82000000000000006</c:v>
                </c:pt>
                <c:pt idx="1">
                  <c:v>0.8</c:v>
                </c:pt>
                <c:pt idx="2">
                  <c:v>0.88</c:v>
                </c:pt>
                <c:pt idx="3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Лист1!$G$27</c:f>
              <c:strCache>
                <c:ptCount val="1"/>
                <c:pt idx="0">
                  <c:v>ІІ семестр</c:v>
                </c:pt>
              </c:strCache>
            </c:strRef>
          </c:tx>
          <c:spPr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Лист1!$A$28:$A$31</c:f>
              <c:strCache>
                <c:ptCount val="4"/>
                <c:pt idx="0">
                  <c:v>2-А кл</c:v>
                </c:pt>
                <c:pt idx="1">
                  <c:v>2-Б кл</c:v>
                </c:pt>
                <c:pt idx="2">
                  <c:v>3 кл</c:v>
                </c:pt>
                <c:pt idx="3">
                  <c:v>4 кл</c:v>
                </c:pt>
              </c:strCache>
            </c:strRef>
          </c:cat>
          <c:val>
            <c:numRef>
              <c:f>Лист1!$G$28:$G$31</c:f>
              <c:numCache>
                <c:formatCode>0%</c:formatCode>
                <c:ptCount val="4"/>
                <c:pt idx="0">
                  <c:v>0.81</c:v>
                </c:pt>
                <c:pt idx="1">
                  <c:v>0.85000000000000009</c:v>
                </c:pt>
                <c:pt idx="2">
                  <c:v>0.70000000000000007</c:v>
                </c:pt>
                <c:pt idx="3">
                  <c:v>0.59</c:v>
                </c:pt>
              </c:numCache>
            </c:numRef>
          </c:val>
        </c:ser>
        <c:dLbls>
          <c:showVal val="1"/>
        </c:dLbls>
        <c:axId val="79901056"/>
        <c:axId val="79902592"/>
      </c:barChart>
      <c:catAx>
        <c:axId val="799010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9902592"/>
        <c:crosses val="autoZero"/>
        <c:auto val="1"/>
        <c:lblAlgn val="ctr"/>
        <c:lblOffset val="100"/>
      </c:catAx>
      <c:valAx>
        <c:axId val="79902592"/>
        <c:scaling>
          <c:orientation val="minMax"/>
          <c:max val="0.9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9901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15804133858268"/>
          <c:y val="0.92374497075012962"/>
          <c:w val="0.5068390748031496"/>
          <c:h val="4.2831354544631786E-2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0" y="51150"/>
            <a:ext cx="10159999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Методичне</a:t>
            </a:r>
            <a:r>
              <a:rPr lang="en-US" sz="4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об'єднання</a:t>
            </a:r>
            <a:r>
              <a:rPr lang="en-US" sz="4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вчителів</a:t>
            </a:r>
            <a:r>
              <a:rPr lang="en-US" sz="4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початкових</a:t>
            </a:r>
            <a:r>
              <a:rPr lang="en-US" sz="4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класів</a:t>
            </a:r>
            <a:r>
              <a:rPr lang="en-US" sz="4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КЗШ № 75</a:t>
            </a:r>
          </a:p>
        </p:txBody>
      </p:sp>
      <p:pic>
        <p:nvPicPr>
          <p:cNvPr id="20" name="Shape 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66860"/>
            <a:ext cx="10160000" cy="5953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7281325"/>
            <a:ext cx="338650" cy="3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160000" cy="93397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Організація</a:t>
            </a:r>
            <a:r>
              <a:rPr lang="en-US" sz="4444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самоосвіти</a:t>
            </a:r>
            <a:r>
              <a:rPr lang="en-US" sz="4444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вчителів</a:t>
            </a:r>
            <a:r>
              <a:rPr lang="en-US" sz="4444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0" y="881042"/>
            <a:ext cx="10160000" cy="673895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AutoNum type="arabicPeriod"/>
            </a:pPr>
            <a:r>
              <a:rPr lang="uk-UA" sz="32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Опрацювати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навчальні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програми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підручники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1-4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класів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інструктивно-методичні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листи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матеріали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рекомендації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AutoNum type="arabicPeriod"/>
            </a:pPr>
            <a:r>
              <a:rPr lang="uk-UA" sz="32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Залучити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членів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МО в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роботу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0" marR="0" indent="0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теоретичних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конференцій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творчих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груп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школи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0" marR="0" indent="0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семінарів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обміну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досвідом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0" marR="0" indent="0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психолого-педагогічних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семінарів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0" marR="0" indent="0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uk-UA" sz="32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Організувати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співпрацю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між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вчителями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початкових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класів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вихователями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ГПД;</a:t>
            </a:r>
          </a:p>
          <a:p>
            <a:pPr marL="0" marR="0" indent="0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uk-UA" sz="32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Продовжити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розробляти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підбирати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матеріали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тематичної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перевірки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знань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школярів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0" y="238100"/>
            <a:ext cx="10160000" cy="13954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Індивідуальні</a:t>
            </a:r>
            <a:r>
              <a:rPr lang="en-US" sz="4444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науково-методичні</a:t>
            </a:r>
            <a:r>
              <a:rPr lang="en-US" sz="4444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проблеми</a:t>
            </a:r>
            <a:r>
              <a:rPr lang="en-US" sz="4444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0" y="1595422"/>
            <a:ext cx="10160000" cy="602457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AutoNum type="arabicPeriod"/>
            </a:pPr>
            <a:r>
              <a:rPr lang="uk-UA" sz="2666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Нєвєрова</a:t>
            </a:r>
            <a:r>
              <a:rPr lang="en-US" sz="2666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І.О. 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“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Розвиток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креативності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учнів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процесі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навчання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початкових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класах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”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AutoNum type="arabicPeriod"/>
            </a:pPr>
            <a:r>
              <a:rPr lang="uk-UA" sz="2666" b="1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Новікова</a:t>
            </a:r>
            <a:r>
              <a:rPr lang="en-US" sz="2666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Л.Ю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 “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Розвиток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творчої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особистості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молодших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школярів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шляхом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впровадження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інноваційних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технологій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навчально-виховний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процес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”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AutoNum type="arabicPeriod"/>
            </a:pPr>
            <a:r>
              <a:rPr lang="uk-UA" sz="2666" b="1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Шевченко</a:t>
            </a:r>
            <a:r>
              <a:rPr lang="en-US" sz="2666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Р.Р. 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“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Розвиток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пізнавальних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здібностей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молодших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школярів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світлі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креативної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освіти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”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AutoNum type="arabicPeriod"/>
            </a:pPr>
            <a:r>
              <a:rPr lang="uk-UA" sz="2666" b="1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Сивинюк</a:t>
            </a:r>
            <a:r>
              <a:rPr lang="en-US" sz="2666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М.В. 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“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Розвиток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креативності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школярів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”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AutoNum type="arabicPeriod"/>
            </a:pPr>
            <a:r>
              <a:rPr lang="uk-UA" sz="2666" b="1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2666" b="1" i="1" dirty="0" err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Макеєва</a:t>
            </a:r>
            <a:r>
              <a:rPr lang="uk-UA" sz="2666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Д.О.</a:t>
            </a:r>
            <a:r>
              <a:rPr lang="en-US" sz="2666" b="1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“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Формування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творчої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особистості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розвиток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пізнавальних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здібностей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”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AutoNum type="arabicPeriod"/>
            </a:pPr>
            <a:r>
              <a:rPr lang="uk-UA" sz="2666" b="1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Петренко</a:t>
            </a:r>
            <a:r>
              <a:rPr lang="en-US" sz="2666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В.О.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“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Розвиток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творчих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здібностей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основі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впровадження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елементів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креативного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навчання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роботі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з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молодшими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школярами</a:t>
            </a:r>
            <a:r>
              <a:rPr lang="en-US" sz="2666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579406" y="0"/>
            <a:ext cx="9015574" cy="80960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1" dirty="0" err="1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Очікувані</a:t>
            </a:r>
            <a:r>
              <a:rPr lang="en-US" sz="5400" b="1" i="1" dirty="0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1" i="1" dirty="0" err="1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результати</a:t>
            </a:r>
            <a:r>
              <a:rPr lang="en-US" sz="5400" b="1" i="1" dirty="0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0" y="952480"/>
            <a:ext cx="10160000" cy="666752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sz="3600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а</a:t>
            </a:r>
            <a:r>
              <a:rPr lang="en-US" sz="3600" b="1" i="1" dirty="0" err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ктивізація</a:t>
            </a:r>
            <a:r>
              <a:rPr lang="en-US" sz="3600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творчої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активності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членів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м/о;</a:t>
            </a:r>
            <a:endParaRPr lang="uk-UA" sz="3600" b="1" i="1" dirty="0" smtClean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sz="3600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п</a:t>
            </a:r>
            <a:r>
              <a:rPr lang="en-US" sz="3600" b="1" i="1" dirty="0" err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ідвищення</a:t>
            </a:r>
            <a:r>
              <a:rPr lang="en-US" sz="3600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рівня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фахової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майстерності</a:t>
            </a:r>
            <a:r>
              <a:rPr lang="en-US" sz="3600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lang="uk-UA" sz="3600" b="1" i="1" dirty="0" smtClean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sz="3600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з</a:t>
            </a:r>
            <a:r>
              <a:rPr lang="en-US" sz="3600" b="1" i="1" dirty="0" err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апровадження</a:t>
            </a:r>
            <a:r>
              <a:rPr lang="en-US" sz="3600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3600" b="1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практику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роботи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інноваційних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технологій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спрямованих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розвиток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творчих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здібностей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учнів</a:t>
            </a:r>
            <a:r>
              <a:rPr lang="en-US" sz="3600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lang="uk-UA" sz="3600" b="1" i="1" dirty="0" smtClean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sz="3600" b="1" i="1" dirty="0" smtClean="0">
                <a:solidFill>
                  <a:srgbClr val="C00000"/>
                </a:solidFill>
              </a:rPr>
              <a:t> </a:t>
            </a:r>
            <a:r>
              <a:rPr lang="uk-UA" sz="3600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</a:t>
            </a:r>
            <a:r>
              <a:rPr lang="en-US" sz="3600" b="1" i="1" dirty="0" err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акопичення</a:t>
            </a:r>
            <a:r>
              <a:rPr lang="en-US" sz="3600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і </a:t>
            </a:r>
            <a:r>
              <a:rPr lang="en-US" sz="3600" b="1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оформлення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передового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педагогічного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досвіду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який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може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бути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запроваджений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3600" b="1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практику</a:t>
            </a:r>
            <a:r>
              <a:rPr lang="en-US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0" y="4810132"/>
            <a:ext cx="10160000" cy="262496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0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Шевченко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Раїса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Романівна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класний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керівник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3-А </a:t>
            </a:r>
            <a:r>
              <a:rPr lang="en-US" sz="24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класу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0" marR="0" indent="0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Новікова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Любов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Юхимівна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класний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керівник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4-го </a:t>
            </a:r>
            <a:r>
              <a:rPr lang="en-US" sz="24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класу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0" marR="0" indent="0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Нєвєрова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Ірина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Олександрівна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1" dirty="0" err="1">
                <a:solidFill>
                  <a:schemeClr val="tx1"/>
                </a:solidFill>
              </a:rPr>
              <a:t>класний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керівник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3-Б </a:t>
            </a:r>
            <a:r>
              <a:rPr lang="en-US" sz="2400" b="1" dirty="0" err="1">
                <a:solidFill>
                  <a:schemeClr val="tx1"/>
                </a:solidFill>
              </a:rPr>
              <a:t>класу</a:t>
            </a:r>
            <a:r>
              <a:rPr lang="en-US" sz="2400" b="1" dirty="0">
                <a:solidFill>
                  <a:schemeClr val="tx1"/>
                </a:solidFill>
              </a:rPr>
              <a:t>;</a:t>
            </a:r>
          </a:p>
          <a:p>
            <a:pPr marL="0" marR="0" indent="0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00" b="1" dirty="0" err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Петренко</a:t>
            </a:r>
            <a:r>
              <a:rPr lang="en-US" sz="2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Валентина</a:t>
            </a:r>
            <a:r>
              <a:rPr lang="en-US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Олександрівна</a:t>
            </a:r>
            <a:r>
              <a:rPr lang="en-US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200" b="1" dirty="0" err="1">
                <a:solidFill>
                  <a:schemeClr val="tx1"/>
                </a:solidFill>
              </a:rPr>
              <a:t>класний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керівник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2-го </a:t>
            </a:r>
            <a:r>
              <a:rPr lang="en-US" sz="2200" b="1" dirty="0" err="1">
                <a:solidFill>
                  <a:schemeClr val="tx1"/>
                </a:solidFill>
              </a:rPr>
              <a:t>класу</a:t>
            </a:r>
            <a:r>
              <a:rPr lang="en-US" sz="2200" b="1" dirty="0">
                <a:solidFill>
                  <a:schemeClr val="tx1"/>
                </a:solidFill>
              </a:rPr>
              <a:t>;</a:t>
            </a:r>
          </a:p>
          <a:p>
            <a:pPr marL="0" marR="0" indent="0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Сивинюк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Марина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Володимирівна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1" dirty="0" err="1">
                <a:solidFill>
                  <a:schemeClr val="tx1"/>
                </a:solidFill>
              </a:rPr>
              <a:t>класний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керівник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1-</a:t>
            </a:r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класу</a:t>
            </a:r>
            <a:r>
              <a:rPr lang="uk-UA" sz="2400" b="1" dirty="0" smtClean="0">
                <a:solidFill>
                  <a:schemeClr val="tx1"/>
                </a:solidFill>
              </a:rPr>
              <a:t>;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>
              <a:lnSpc>
                <a:spcPct val="108125"/>
              </a:lnSpc>
              <a:spcBef>
                <a:spcPts val="396"/>
              </a:spcBef>
            </a:pPr>
            <a:r>
              <a:rPr lang="uk-UA" sz="2400" b="1" dirty="0" err="1" smtClean="0">
                <a:solidFill>
                  <a:srgbClr val="C00000"/>
                </a:solidFill>
              </a:rPr>
              <a:t>Макеєва</a:t>
            </a:r>
            <a:r>
              <a:rPr lang="uk-UA" sz="2400" b="1" dirty="0" smtClean="0">
                <a:solidFill>
                  <a:srgbClr val="C00000"/>
                </a:solidFill>
              </a:rPr>
              <a:t> Дар'я Олександрівна</a:t>
            </a:r>
            <a:r>
              <a:rPr lang="en-US" sz="2400" b="1" dirty="0" smtClean="0">
                <a:solidFill>
                  <a:srgbClr val="C00000"/>
                </a:solidFill>
              </a:rPr>
              <a:t> – </a:t>
            </a:r>
            <a:r>
              <a:rPr lang="en-US" sz="2400" b="1" dirty="0" err="1" smtClean="0">
                <a:solidFill>
                  <a:schemeClr val="tx1"/>
                </a:solidFill>
              </a:rPr>
              <a:t>класний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керівник</a:t>
            </a:r>
            <a:r>
              <a:rPr lang="en-US" sz="2400" b="1" dirty="0" smtClean="0">
                <a:solidFill>
                  <a:schemeClr val="tx1"/>
                </a:solidFill>
              </a:rPr>
              <a:t> 1-</a:t>
            </a:r>
            <a:r>
              <a:rPr lang="ru-RU" sz="2400" b="1" dirty="0" smtClean="0">
                <a:solidFill>
                  <a:schemeClr val="tx1"/>
                </a:solidFill>
              </a:rPr>
              <a:t>Б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класу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 marL="0" marR="0" indent="0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7" name="Shape 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8232" y="0"/>
            <a:ext cx="5958400" cy="473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50844" y="238100"/>
            <a:ext cx="9015574" cy="15120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dirty="0" err="1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Банк</a:t>
            </a:r>
            <a:r>
              <a:rPr lang="en-US" sz="4888" dirty="0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88" dirty="0" err="1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данних</a:t>
            </a:r>
            <a:r>
              <a:rPr lang="en-US" sz="4888" dirty="0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88" dirty="0" err="1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про</a:t>
            </a:r>
            <a:r>
              <a:rPr lang="en-US" sz="4888" dirty="0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88" dirty="0" err="1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склад</a:t>
            </a:r>
            <a:r>
              <a:rPr lang="en-US" sz="4888" dirty="0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 МО: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0" y="1595422"/>
            <a:ext cx="10160000" cy="602457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22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91911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01010"/>
              <a:buFont typeface="Arial"/>
              <a:buAutoNum type="arabicPeriod"/>
            </a:pPr>
            <a:r>
              <a:rPr lang="uk-UA" sz="28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Керівник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МО: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Нєвєрова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Ірина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Олександрівна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вища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категорія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звання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старший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вчитель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381000" marR="0" lvl="0" indent="-191911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01010"/>
              <a:buFont typeface="Arial"/>
              <a:buAutoNum type="arabicPeriod"/>
            </a:pPr>
            <a:r>
              <a:rPr lang="uk-UA" sz="28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Сивинюк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Марина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Володимирівна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секретар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МО,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вища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категорія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381000" marR="0" lvl="0" indent="-191911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01010"/>
              <a:buFont typeface="Arial"/>
              <a:buAutoNum type="arabicPeriod"/>
            </a:pPr>
            <a:r>
              <a:rPr lang="uk-UA" sz="28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Петренко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Валентина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Олександрівна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вища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категорія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звання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вчитель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методист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381000" marR="0" lvl="0" indent="-191911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01010"/>
              <a:buFont typeface="Arial"/>
              <a:buAutoNum type="arabicPeriod"/>
            </a:pPr>
            <a:r>
              <a:rPr lang="uk-UA" sz="28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Новікова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Любов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Юхимівна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вища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категорія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звання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вчитель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методист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381000" marR="0" lvl="0" indent="-191911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01010"/>
              <a:buFont typeface="Arial"/>
              <a:buAutoNum type="arabicPeriod"/>
            </a:pPr>
            <a:r>
              <a:rPr lang="uk-UA" sz="28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Шевченко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Раїса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Романівна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вища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категорія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381000" marR="0" lvl="0" indent="-191911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01010"/>
              <a:buFont typeface="Arial"/>
              <a:buAutoNum type="arabicPeriod"/>
            </a:pPr>
            <a:r>
              <a:rPr lang="uk-UA" sz="28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2800" b="1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Макеєва</a:t>
            </a:r>
            <a:r>
              <a:rPr lang="uk-UA" sz="28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Дар'я Олександрівна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uk-UA" sz="28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спеціаліст.</a:t>
            </a:r>
            <a:endParaRPr lang="en-US" sz="28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/>
        </p:nvSpPr>
        <p:spPr>
          <a:xfrm>
            <a:off x="1436662" y="238100"/>
            <a:ext cx="7143800" cy="5506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ЗАГАЛЬНИЙ ПЕДСТАЖ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" y="952480"/>
          <a:ext cx="10160000" cy="666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65092" y="666728"/>
            <a:ext cx="6673125" cy="4929222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навчайте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дітей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як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навчали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нас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бо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вони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народились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інший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час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” -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говорить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народна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мудрість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тому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C600"/>
                </a:solidFill>
                <a:latin typeface="Arial"/>
                <a:ea typeface="Arial"/>
                <a:cs typeface="Arial"/>
                <a:sym typeface="Arial"/>
              </a:rPr>
              <a:t>творче</a:t>
            </a:r>
            <a:r>
              <a:rPr lang="en-US" sz="2000" b="1" dirty="0">
                <a:solidFill>
                  <a:srgbClr val="00C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C600"/>
                </a:solidFill>
                <a:latin typeface="Arial"/>
                <a:ea typeface="Arial"/>
                <a:cs typeface="Arial"/>
                <a:sym typeface="Arial"/>
              </a:rPr>
              <a:t>кредо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наших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вчителів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таке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381000" marR="0" lvl="0" indent="-191911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тільки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почую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забуду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381000" marR="0" lvl="0" indent="-191911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тільки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почую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побачу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запам'ятаю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381000" marR="0" lvl="0" indent="-191911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почую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побачу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можна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буде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з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кимось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подискутувати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починаю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розуміти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381000" marR="0" lvl="0" indent="-191911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почую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побачу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продискутую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зроблю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дозволить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мені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здобути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знання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вміння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381000" marR="0" lvl="0" indent="-191911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чого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навчу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інших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приведе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мене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досконалості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цій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системі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почути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побачити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подискутувати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зробити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навчити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досконалості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працюють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мої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колеги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36530" y="0"/>
            <a:ext cx="9515640" cy="92869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 i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Проблема</a:t>
            </a:r>
            <a:r>
              <a:rPr lang="en-US" sz="4444" b="1" i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b="1" i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над</a:t>
            </a:r>
            <a:r>
              <a:rPr lang="en-US" sz="4444" b="1" i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b="1" i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якою</a:t>
            </a:r>
            <a:r>
              <a:rPr lang="en-US" sz="4444" b="1" i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b="1" i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працює</a:t>
            </a:r>
            <a:r>
              <a:rPr lang="en-US" sz="4444" b="1" i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МО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0" y="952480"/>
            <a:ext cx="10160000" cy="666752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smtClean="0">
                <a:solidFill>
                  <a:srgbClr val="9900CC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2000" b="1" i="1" dirty="0" err="1" smtClean="0">
                <a:solidFill>
                  <a:srgbClr val="9900CC"/>
                </a:solidFill>
                <a:latin typeface="Arial"/>
                <a:ea typeface="Arial"/>
                <a:cs typeface="Arial"/>
                <a:sym typeface="Arial"/>
              </a:rPr>
              <a:t>Креативна</a:t>
            </a:r>
            <a:r>
              <a:rPr lang="en-US" sz="2000" b="1" i="1" dirty="0" smtClean="0">
                <a:solidFill>
                  <a:srgbClr val="9900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solidFill>
                  <a:srgbClr val="9900CC"/>
                </a:solidFill>
                <a:latin typeface="Arial"/>
                <a:ea typeface="Arial"/>
                <a:cs typeface="Arial"/>
                <a:sym typeface="Arial"/>
              </a:rPr>
              <a:t>інноваційна</a:t>
            </a:r>
            <a:r>
              <a:rPr lang="en-US" sz="2000" b="1" i="1" dirty="0">
                <a:solidFill>
                  <a:srgbClr val="9900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solidFill>
                  <a:srgbClr val="9900CC"/>
                </a:solidFill>
                <a:latin typeface="Arial"/>
                <a:ea typeface="Arial"/>
                <a:cs typeface="Arial"/>
                <a:sym typeface="Arial"/>
              </a:rPr>
              <a:t>особистість</a:t>
            </a:r>
            <a:r>
              <a:rPr lang="en-US" sz="2000" b="1" i="1" dirty="0">
                <a:solidFill>
                  <a:srgbClr val="9900CC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000" b="1" i="1" dirty="0" err="1">
                <a:solidFill>
                  <a:srgbClr val="9900CC"/>
                </a:solidFill>
                <a:latin typeface="Arial"/>
                <a:ea typeface="Arial"/>
                <a:cs typeface="Arial"/>
                <a:sym typeface="Arial"/>
              </a:rPr>
              <a:t>мета</a:t>
            </a:r>
            <a:r>
              <a:rPr lang="en-US" sz="2000" b="1" i="1" dirty="0">
                <a:solidFill>
                  <a:srgbClr val="9900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solidFill>
                  <a:srgbClr val="9900CC"/>
                </a:solidFill>
                <a:latin typeface="Arial"/>
                <a:ea typeface="Arial"/>
                <a:cs typeface="Arial"/>
                <a:sym typeface="Arial"/>
              </a:rPr>
              <a:t>освіти</a:t>
            </a:r>
            <a:r>
              <a:rPr lang="en-US" sz="2000" b="1" i="1" dirty="0">
                <a:solidFill>
                  <a:srgbClr val="9900CC"/>
                </a:solidFill>
                <a:latin typeface="Arial"/>
                <a:ea typeface="Arial"/>
                <a:cs typeface="Arial"/>
                <a:sym typeface="Arial"/>
              </a:rPr>
              <a:t> 21 </a:t>
            </a:r>
            <a:r>
              <a:rPr lang="en-US" sz="2000" b="1" i="1" dirty="0" err="1">
                <a:solidFill>
                  <a:srgbClr val="9900CC"/>
                </a:solidFill>
                <a:latin typeface="Arial"/>
                <a:ea typeface="Arial"/>
                <a:cs typeface="Arial"/>
                <a:sym typeface="Arial"/>
              </a:rPr>
              <a:t>століття</a:t>
            </a:r>
            <a:r>
              <a:rPr lang="en-US" sz="2000" b="1" i="1" dirty="0">
                <a:solidFill>
                  <a:srgbClr val="9900CC"/>
                </a:solidFill>
                <a:latin typeface="Arial"/>
                <a:ea typeface="Arial"/>
                <a:cs typeface="Arial"/>
                <a:sym typeface="Arial"/>
              </a:rPr>
              <a:t>».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Методичне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об’єднання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ставить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такі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основні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завдання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smtClean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uk-UA" sz="2000" b="1" dirty="0" smtClean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000" b="1" dirty="0" smtClean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-201</a:t>
            </a:r>
            <a:r>
              <a:rPr lang="uk-UA" sz="2000" b="1" dirty="0" smtClean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000" b="1" dirty="0" smtClean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н.р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.: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Спрямувати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роботу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забезпечення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високого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рівня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викладання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формування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учнів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практичних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умінь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навичок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Удосконалювати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форми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методи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роботи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уроках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творчо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ставитися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кожного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уроку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впроваджуючи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практику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досягнення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педагогічної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науки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Систематично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знайомитися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впроваджувати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практику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сучасні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освітні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технології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інновації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Регулярно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проводити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огляд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новинок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методичної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художньої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літератури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періодичних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видань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Активізувати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позакласну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роботу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з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навчальних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предметів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розвиваючи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цьому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творчі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здібності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учнів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Проводити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індивідуальну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роботу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з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обдарованими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учнями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і з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учнями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які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встигають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Використовуючи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різні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засоби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форми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методи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навчання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виховувати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учнів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любов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рідної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мови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повагу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культури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традицій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свого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народу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інших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народів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світу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Організувати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проведення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школі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декади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початкової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школи</a:t>
            </a:r>
            <a:r>
              <a:rPr lang="en-US" sz="2000" b="1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indent="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 noGrp="1"/>
          </p:cNvGraphicFramePr>
          <p:nvPr/>
        </p:nvGraphicFramePr>
        <p:xfrm>
          <a:off x="0" y="0"/>
          <a:ext cx="10160000" cy="7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0" y="0"/>
          <a:ext cx="10160000" cy="7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7668804" cy="19443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Вивчення</a:t>
            </a:r>
            <a:r>
              <a:rPr lang="en-US" sz="3555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55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узагальнення</a:t>
            </a:r>
            <a:r>
              <a:rPr lang="en-US" sz="3555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3555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впровадження</a:t>
            </a:r>
            <a:r>
              <a:rPr lang="en-US" sz="3555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передового</a:t>
            </a:r>
            <a:r>
              <a:rPr lang="en-US" sz="3555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педагогічного</a:t>
            </a:r>
            <a:r>
              <a:rPr lang="en-US" sz="3555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досвіду</a:t>
            </a:r>
            <a:r>
              <a:rPr lang="en-US" sz="3555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вчителів</a:t>
            </a:r>
            <a:endParaRPr lang="en-US" sz="3555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28426" y="1881174"/>
            <a:ext cx="10031574" cy="52549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dirty="0" err="1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Продовжувати</a:t>
            </a:r>
            <a:r>
              <a:rPr lang="en-US" sz="3555" dirty="0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dirty="0" err="1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вивчати</a:t>
            </a:r>
            <a:r>
              <a:rPr lang="en-US" sz="3555" dirty="0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3555" dirty="0" err="1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впроваджувати</a:t>
            </a:r>
            <a:r>
              <a:rPr lang="en-US" sz="3555" dirty="0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3555" dirty="0" err="1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практику</a:t>
            </a:r>
            <a:r>
              <a:rPr lang="en-US" sz="3555" dirty="0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dirty="0" err="1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педагогічний</a:t>
            </a:r>
            <a:r>
              <a:rPr lang="en-US" sz="3555" dirty="0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dirty="0" err="1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досвід</a:t>
            </a:r>
            <a:r>
              <a:rPr lang="en-US" sz="3555" dirty="0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355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AutoNum type="arabicPeriod"/>
            </a:pPr>
            <a:r>
              <a:rPr lang="uk-UA" sz="2666" b="1" i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Ш.О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Амонашвілі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застосування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ігрових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методів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навчанні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6-річних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школярів,гуманізація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демокритизація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навчально-виховного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процесу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початковій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школі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AutoNum type="arabicPeriod"/>
            </a:pPr>
            <a:r>
              <a:rPr lang="uk-UA" sz="2666" b="1" i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С.П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Логачевської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диференційований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підхід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навчання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учнів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AutoNum type="arabicPeriod"/>
            </a:pPr>
            <a:r>
              <a:rPr lang="uk-UA" sz="2666" b="1" i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О.М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Потапової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особливості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навчання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каліграфічному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письму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AutoNum type="arabicPeriod"/>
            </a:pPr>
            <a:r>
              <a:rPr lang="uk-UA" sz="2666" b="1" i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І.Ю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Матюгіна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таємниці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ейдетики</a:t>
            </a:r>
            <a:r>
              <a:rPr lang="en-US" sz="2666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9900" y="0"/>
            <a:ext cx="2360075" cy="205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744</Words>
  <PresentationFormat>Произвольный</PresentationFormat>
  <Paragraphs>78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Custom Theme</vt:lpstr>
      <vt:lpstr>Методичне об'єднання вчителів початкових класів КЗШ № 75</vt:lpstr>
      <vt:lpstr>Слайд 1</vt:lpstr>
      <vt:lpstr>Банк данних про склад МО:</vt:lpstr>
      <vt:lpstr>Слайд 3</vt:lpstr>
      <vt:lpstr>Слайд 4</vt:lpstr>
      <vt:lpstr>Проблема над якою працює МО</vt:lpstr>
      <vt:lpstr>Слайд 6</vt:lpstr>
      <vt:lpstr>Слайд 7</vt:lpstr>
      <vt:lpstr>Вивчення, узагальнення і впровадження передового педагогічного досвіду вчителів</vt:lpstr>
      <vt:lpstr>Організація самоосвіти вчителів:</vt:lpstr>
      <vt:lpstr>Індивідуальні науково-методичні проблеми:</vt:lpstr>
      <vt:lpstr>Очікувані результати: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Методичне об'єднання вчителів початкових класів КЗШ № 75</dc:title>
  <cp:lastModifiedBy>Customer</cp:lastModifiedBy>
  <cp:revision>3</cp:revision>
  <dcterms:modified xsi:type="dcterms:W3CDTF">2014-10-23T08:28:58Z</dcterms:modified>
</cp:coreProperties>
</file>